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6" r:id="rId1"/>
    <p:sldMasterId id="2147484188" r:id="rId2"/>
    <p:sldMasterId id="2147484201" r:id="rId3"/>
  </p:sldMasterIdLst>
  <p:notesMasterIdLst>
    <p:notesMasterId r:id="rId63"/>
  </p:notesMasterIdLst>
  <p:sldIdLst>
    <p:sldId id="256" r:id="rId4"/>
    <p:sldId id="257" r:id="rId5"/>
    <p:sldId id="291" r:id="rId6"/>
    <p:sldId id="259" r:id="rId7"/>
    <p:sldId id="307" r:id="rId8"/>
    <p:sldId id="260" r:id="rId9"/>
    <p:sldId id="295" r:id="rId10"/>
    <p:sldId id="289" r:id="rId11"/>
    <p:sldId id="290" r:id="rId12"/>
    <p:sldId id="261" r:id="rId13"/>
    <p:sldId id="292" r:id="rId14"/>
    <p:sldId id="301" r:id="rId15"/>
    <p:sldId id="296" r:id="rId16"/>
    <p:sldId id="297" r:id="rId17"/>
    <p:sldId id="302" r:id="rId18"/>
    <p:sldId id="303" r:id="rId19"/>
    <p:sldId id="304" r:id="rId20"/>
    <p:sldId id="298" r:id="rId21"/>
    <p:sldId id="299" r:id="rId22"/>
    <p:sldId id="300"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308" r:id="rId49"/>
    <p:sldId id="309" r:id="rId50"/>
    <p:sldId id="310" r:id="rId51"/>
    <p:sldId id="311" r:id="rId52"/>
    <p:sldId id="312" r:id="rId53"/>
    <p:sldId id="313" r:id="rId54"/>
    <p:sldId id="314" r:id="rId55"/>
    <p:sldId id="315" r:id="rId56"/>
    <p:sldId id="316" r:id="rId57"/>
    <p:sldId id="317" r:id="rId58"/>
    <p:sldId id="294" r:id="rId59"/>
    <p:sldId id="287" r:id="rId60"/>
    <p:sldId id="320" r:id="rId61"/>
    <p:sldId id="288"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3" d="100"/>
          <a:sy n="73" d="100"/>
        </p:scale>
        <p:origin x="-222" y="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D0BE54-ACE4-4700-B044-F1FF74771BC5}" type="datetimeFigureOut">
              <a:rPr lang="en-US" smtClean="0"/>
              <a:pPr/>
              <a:t>11/23/2015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54DFE1-5328-4316-8828-48CCE8552B9D}" type="slidenum">
              <a:rPr lang="en-US" smtClean="0"/>
              <a:pPr/>
              <a:t>‹#›</a:t>
            </a:fld>
            <a:endParaRPr lang="en-US"/>
          </a:p>
        </p:txBody>
      </p:sp>
    </p:spTree>
    <p:extLst>
      <p:ext uri="{BB962C8B-B14F-4D97-AF65-F5344CB8AC3E}">
        <p14:creationId xmlns:p14="http://schemas.microsoft.com/office/powerpoint/2010/main" val="370294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your employee is registered and log’s into their account they automatically see this page that shows rewards</a:t>
            </a:r>
            <a:r>
              <a:rPr lang="en-US" baseline="0" dirty="0" smtClean="0"/>
              <a:t> that are available and how their efforts are making a difference with savings, miles not driven, gallons of gas saved. </a:t>
            </a:r>
          </a:p>
          <a:p>
            <a:r>
              <a:rPr lang="en-US" baseline="0" dirty="0" smtClean="0"/>
              <a:t>Because their automatically registered in </a:t>
            </a:r>
            <a:r>
              <a:rPr lang="en-US" baseline="0" dirty="0" err="1" smtClean="0"/>
              <a:t>NuRide</a:t>
            </a:r>
            <a:r>
              <a:rPr lang="en-US" baseline="0" dirty="0" smtClean="0"/>
              <a:t> a good amount of their profile is already completed.</a:t>
            </a:r>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154147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to Account at the top of the page and</a:t>
            </a:r>
            <a:r>
              <a:rPr lang="en-US" baseline="0" dirty="0" smtClean="0"/>
              <a:t> click on profile to see that information</a:t>
            </a:r>
          </a:p>
          <a:p>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85310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276864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748590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790838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905386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1074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their profile</a:t>
            </a:r>
            <a:r>
              <a:rPr lang="en-US" baseline="0" dirty="0" smtClean="0"/>
              <a:t> is already in </a:t>
            </a:r>
            <a:r>
              <a:rPr lang="en-US" baseline="0" dirty="0" err="1" smtClean="0"/>
              <a:t>NuRide</a:t>
            </a:r>
            <a:r>
              <a:rPr lang="en-US" baseline="0" dirty="0" smtClean="0"/>
              <a:t> your employees can go directly to record a trip.</a:t>
            </a:r>
          </a:p>
          <a:p>
            <a:r>
              <a:rPr lang="en-US" baseline="0" dirty="0" smtClean="0"/>
              <a:t>This new version has made it really easy to record trips on one page   </a:t>
            </a:r>
            <a:r>
              <a:rPr lang="en-US" i="1" u="none" baseline="0" dirty="0" smtClean="0">
                <a:solidFill>
                  <a:srgbClr val="FF0000"/>
                </a:solidFill>
                <a:uFill>
                  <a:solidFill>
                    <a:srgbClr val="FF0000"/>
                  </a:solidFill>
                </a:uFill>
              </a:rPr>
              <a:t>without needing to go to the calendar first.</a:t>
            </a:r>
            <a:endParaRPr lang="en-US" i="1" u="none" dirty="0" smtClean="0">
              <a:solidFill>
                <a:srgbClr val="FF0000"/>
              </a:solidFill>
              <a:uFill>
                <a:solidFill>
                  <a:srgbClr val="FF0000"/>
                </a:solidFill>
              </a:uFill>
            </a:endParaRPr>
          </a:p>
          <a:p>
            <a:r>
              <a:rPr lang="en-US" dirty="0" smtClean="0"/>
              <a:t>They first put in type</a:t>
            </a:r>
            <a:r>
              <a:rPr lang="en-US" baseline="0" dirty="0" smtClean="0"/>
              <a:t> of trip. I entered transit because that’s how I get to work and then the days</a:t>
            </a:r>
            <a:endParaRPr lang="en-US" dirty="0" smtClean="0"/>
          </a:p>
          <a:p>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317004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593">
              <a:defRPr/>
            </a:pPr>
            <a:r>
              <a:rPr lang="en-US" dirty="0" smtClean="0"/>
              <a:t>Route locations: origin and destination</a:t>
            </a:r>
          </a:p>
          <a:p>
            <a:pPr defTabSz="900593">
              <a:defRPr/>
            </a:pPr>
            <a:r>
              <a:rPr lang="en-US" dirty="0" smtClean="0"/>
              <a:t>Trips are shown on a map as the user enters the locations.</a:t>
            </a:r>
          </a:p>
          <a:p>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768859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a:t>
            </a:r>
            <a:r>
              <a:rPr lang="en-US" baseline="0" dirty="0" smtClean="0"/>
              <a:t> additional details! And your done!</a:t>
            </a:r>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106541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view</a:t>
            </a:r>
            <a:r>
              <a:rPr lang="en-US" baseline="0" dirty="0" smtClean="0"/>
              <a:t> your trips in a calendar under trips click on Calendar. </a:t>
            </a:r>
            <a:endParaRPr lang="en-US" dirty="0" smtClean="0"/>
          </a:p>
          <a:p>
            <a:endParaRPr lang="en-US" baseline="0" dirty="0" smtClean="0"/>
          </a:p>
          <a:p>
            <a:r>
              <a:rPr lang="en-US" baseline="0" dirty="0" smtClean="0"/>
              <a:t>Click on Trip profiles-to edit, delete recorded trip.</a:t>
            </a:r>
          </a:p>
          <a:p>
            <a:r>
              <a:rPr lang="en-US" baseline="0" dirty="0" smtClean="0"/>
              <a:t>Can also click on ICON to edit that particular trip.</a:t>
            </a:r>
            <a:endParaRPr lang="en-US" dirty="0" smtClean="0"/>
          </a:p>
          <a:p>
            <a:endParaRPr lang="en-US" dirty="0" smtClean="0"/>
          </a:p>
          <a:p>
            <a:r>
              <a:rPr lang="en-US" dirty="0" smtClean="0"/>
              <a:t>When</a:t>
            </a:r>
            <a:r>
              <a:rPr lang="en-US" baseline="0" dirty="0" smtClean="0"/>
              <a:t> you click on Go -you have the option to record another trip or mark as day off.</a:t>
            </a:r>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279393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1,000 points</a:t>
            </a:r>
            <a:r>
              <a:rPr lang="en-US" baseline="0" dirty="0" smtClean="0"/>
              <a:t> can equal to </a:t>
            </a:r>
          </a:p>
          <a:p>
            <a:r>
              <a:rPr lang="en-US" baseline="0" dirty="0" smtClean="0"/>
              <a:t>With 500 points you can get $5 off a $25 purchase at Cambridge Brewing company or </a:t>
            </a:r>
          </a:p>
          <a:p>
            <a:r>
              <a:rPr lang="en-US" baseline="0" dirty="0" smtClean="0"/>
              <a:t>For 1k points-15% off at Da Vinci Italian Restaurant here in Boston on Columbus Ave.</a:t>
            </a:r>
            <a:endParaRPr lang="en-US" dirty="0" smtClean="0"/>
          </a:p>
          <a:p>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742607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view</a:t>
            </a:r>
            <a:r>
              <a:rPr lang="en-US" baseline="0" dirty="0" smtClean="0"/>
              <a:t> the rewards your eligible click on rewards and you’ll see you can sort them by name, popularity. Narrow your search as I did to restaurants and food.</a:t>
            </a:r>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563362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report that you TMA contact can provide your organization</a:t>
            </a:r>
            <a:r>
              <a:rPr lang="en-US" baseline="0" dirty="0" smtClean="0"/>
              <a:t> on your employee activity.</a:t>
            </a:r>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136389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wrap up, we’re really excited about </a:t>
            </a:r>
            <a:r>
              <a:rPr lang="en-US" baseline="0" dirty="0" err="1" smtClean="0"/>
              <a:t>NuRIDE</a:t>
            </a:r>
            <a:r>
              <a:rPr lang="en-US" baseline="0" dirty="0" smtClean="0"/>
              <a:t> now being</a:t>
            </a:r>
          </a:p>
          <a:p>
            <a:r>
              <a:rPr lang="en-US" baseline="0" dirty="0" smtClean="0"/>
              <a:t>Mobile</a:t>
            </a:r>
          </a:p>
          <a:p>
            <a:r>
              <a:rPr lang="en-US" baseline="0" dirty="0" smtClean="0"/>
              <a:t>Easier to use both </a:t>
            </a:r>
            <a:r>
              <a:rPr lang="en-US" baseline="0" smtClean="0"/>
              <a:t>in recording </a:t>
            </a:r>
            <a:r>
              <a:rPr lang="en-US" baseline="0" dirty="0" smtClean="0"/>
              <a:t>trips and finding </a:t>
            </a:r>
            <a:r>
              <a:rPr lang="en-US" baseline="0" smtClean="0"/>
              <a:t>rewards!</a:t>
            </a:r>
          </a:p>
          <a:p>
            <a:endParaRPr lang="en-US" dirty="0" smtClean="0"/>
          </a:p>
          <a:p>
            <a:r>
              <a:rPr lang="en-US" dirty="0" smtClean="0"/>
              <a:t>I hope this was helpful and if you have any questions please</a:t>
            </a:r>
            <a:r>
              <a:rPr lang="en-US" baseline="0" dirty="0" smtClean="0"/>
              <a:t> feel to contact me or TMA contact.</a:t>
            </a:r>
          </a:p>
          <a:p>
            <a:r>
              <a:rPr lang="en-US" baseline="0" dirty="0" smtClean="0"/>
              <a:t>Thank you</a:t>
            </a:r>
          </a:p>
          <a:p>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29848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NuRIDE</a:t>
            </a:r>
            <a:r>
              <a:rPr lang="en-US" baseline="0" dirty="0" smtClean="0"/>
              <a:t> is both the State’s ride matching database for carpoolers and vanpoolers along with tracking all alternative modes of transportation-transit, walking, biking.</a:t>
            </a:r>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041490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a:t>
            </a:r>
            <a:r>
              <a:rPr lang="en-US" dirty="0" err="1" smtClean="0"/>
              <a:t>NuRide</a:t>
            </a:r>
            <a:r>
              <a:rPr lang="en-US" dirty="0" smtClean="0"/>
              <a:t> home page where your employees can log in or if their not already signed up- signup</a:t>
            </a:r>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550978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little further down on the page it </a:t>
            </a:r>
            <a:r>
              <a:rPr lang="en-US" dirty="0" smtClean="0"/>
              <a:t>shows</a:t>
            </a:r>
            <a:r>
              <a:rPr lang="en-US" baseline="0" dirty="0" smtClean="0"/>
              <a:t> the number of </a:t>
            </a:r>
            <a:r>
              <a:rPr lang="en-US" baseline="0" dirty="0" err="1" smtClean="0"/>
              <a:t>NuRide</a:t>
            </a:r>
            <a:r>
              <a:rPr lang="en-US" baseline="0" dirty="0" smtClean="0"/>
              <a:t> members currently at 18k in Massachusetts along with the number of alternative trips by mode, and also highlights 66 million miles not driven and 3 million gallons of gas saved by taking those modes.</a:t>
            </a:r>
          </a:p>
          <a:p>
            <a:endParaRPr lang="en-US" baseline="0" dirty="0" smtClean="0"/>
          </a:p>
          <a:p>
            <a:r>
              <a:rPr lang="en-US" baseline="0" dirty="0" smtClean="0"/>
              <a:t>With the new changes-they can now use their mobile devices-smartphones, tablets to sign up!</a:t>
            </a:r>
          </a:p>
          <a:p>
            <a:r>
              <a:rPr lang="en-US" baseline="0" dirty="0" smtClean="0"/>
              <a:t>What’s even better is that now when your TMA register’s your employees for </a:t>
            </a:r>
            <a:r>
              <a:rPr lang="en-US" baseline="0" dirty="0" err="1" smtClean="0"/>
              <a:t>NuRIDE</a:t>
            </a:r>
            <a:r>
              <a:rPr lang="en-US" baseline="0" dirty="0" smtClean="0"/>
              <a:t> at transportation events automatically into </a:t>
            </a:r>
            <a:r>
              <a:rPr lang="en-US" baseline="0" dirty="0" err="1" smtClean="0"/>
              <a:t>NuRide</a:t>
            </a:r>
            <a:r>
              <a:rPr lang="en-US" baseline="0" dirty="0" smtClean="0"/>
              <a:t> ---there is no more two step process of pre-registration then an employee e-mail to register. </a:t>
            </a:r>
            <a:endParaRPr lang="en-US" dirty="0" smtClean="0"/>
          </a:p>
          <a:p>
            <a:endParaRPr lang="en-US" dirty="0"/>
          </a:p>
        </p:txBody>
      </p:sp>
      <p:sp>
        <p:nvSpPr>
          <p:cNvPr id="4" name="Slide Number Placeholder 3"/>
          <p:cNvSpPr>
            <a:spLocks noGrp="1"/>
          </p:cNvSpPr>
          <p:nvPr>
            <p:ph type="sldNum" sz="quarter" idx="10"/>
          </p:nvPr>
        </p:nvSpPr>
        <p:spPr/>
        <p:txBody>
          <a:bodyPr/>
          <a:lstStyle/>
          <a:p>
            <a:fld id="{BCAD61F2-485A-4E29-823E-D1A3DE20268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550430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FC5EBFA0-E561-435D-B832-9A316FBE4501}" type="datetimeFigureOut">
              <a:rPr lang="en-US" smtClean="0"/>
              <a:pPr/>
              <a:t>11/23/2015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5FCB147-496F-41ED-99EF-0CAF684D9C0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C5EBFA0-E561-435D-B832-9A316FBE4501}" type="datetimeFigureOut">
              <a:rPr lang="en-US" smtClean="0"/>
              <a:pPr/>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CB147-496F-41ED-99EF-0CAF684D9C0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FC5EBFA0-E561-435D-B832-9A316FBE4501}" type="datetimeFigureOut">
              <a:rPr lang="en-US" smtClean="0"/>
              <a:pPr/>
              <a:t>11/23/2015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D5FCB147-496F-41ED-99EF-0CAF684D9C0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A14DE459-D0E9-4B11-A73D-EE1D4C32DB1A}" type="datetimeFigureOut">
              <a:rPr lang="en-US" smtClean="0">
                <a:solidFill>
                  <a:srgbClr val="FFFFFF"/>
                </a:solidFill>
              </a:rPr>
              <a:pPr/>
              <a:t>11/23/2015</a:t>
            </a:fld>
            <a:endParaRPr lang="en-US">
              <a:solidFill>
                <a:srgbClr val="FFFFFF"/>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FFFFFF"/>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34D20EBD-034A-4FA8-ADAD-AACB55196912}" type="slidenum">
              <a:rPr lang="en-US" smtClean="0">
                <a:solidFill>
                  <a:srgbClr val="FFFFFF"/>
                </a:solidFill>
              </a:rPr>
              <a:pPr/>
              <a:t>‹#›</a:t>
            </a:fld>
            <a:endParaRPr lang="en-US">
              <a:solidFill>
                <a:srgbClr val="FFFFFF"/>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Slide Number Placeholder 5"/>
          <p:cNvSpPr>
            <a:spLocks noGrp="1"/>
          </p:cNvSpPr>
          <p:nvPr>
            <p:ph type="sldNum" sz="quarter" idx="12"/>
          </p:nvPr>
        </p:nvSpPr>
        <p:spPr/>
        <p:txBody>
          <a:bodyPr/>
          <a:lstStyle/>
          <a:p>
            <a:fld id="{34D20EBD-034A-4FA8-ADAD-AACB55196912}" type="slidenum">
              <a:rPr lang="en-US" smtClean="0">
                <a:solidFill>
                  <a:srgbClr val="FFFFFF"/>
                </a:solidFill>
              </a:rPr>
              <a:pPr/>
              <a:t>‹#›</a:t>
            </a:fld>
            <a:endParaRPr lang="en-US">
              <a:solidFill>
                <a:srgbClr val="FFFFFF"/>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A14DE459-D0E9-4B11-A73D-EE1D4C32DB1A}" type="datetimeFigureOut">
              <a:rPr lang="en-US" smtClean="0">
                <a:solidFill>
                  <a:srgbClr val="FFFFFF"/>
                </a:solidFill>
              </a:rPr>
              <a:pPr/>
              <a:t>11/23/2015</a:t>
            </a:fld>
            <a:endParaRPr lang="en-US">
              <a:solidFill>
                <a:srgbClr val="FFFFFF"/>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FFFFFF"/>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34D20EBD-034A-4FA8-ADAD-AACB55196912}" type="slidenum">
              <a:rPr lang="en-US" smtClean="0">
                <a:solidFill>
                  <a:srgbClr val="FFFFFF"/>
                </a:solidFill>
              </a:rPr>
              <a:pPr/>
              <a:t>‹#›</a:t>
            </a:fld>
            <a:endParaRPr lang="en-US">
              <a:solidFill>
                <a:srgbClr val="FFFFFF"/>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14DE459-D0E9-4B11-A73D-EE1D4C32DB1A}" type="datetimeFigureOut">
              <a:rPr lang="en-US" smtClean="0">
                <a:solidFill>
                  <a:srgbClr val="FFFFFF"/>
                </a:solidFill>
              </a:rPr>
              <a:pPr/>
              <a:t>11/23/2015</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34D20EBD-034A-4FA8-ADAD-AACB55196912}" type="slidenum">
              <a:rPr lang="en-US" smtClean="0">
                <a:solidFill>
                  <a:srgbClr val="FFFFFF"/>
                </a:solidFill>
              </a:rPr>
              <a:pPr/>
              <a:t>‹#›</a:t>
            </a:fld>
            <a:endParaRPr lang="en-US">
              <a:solidFill>
                <a:srgbClr val="FFFFFF"/>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9" name="Slide Number Placeholder 8"/>
          <p:cNvSpPr>
            <a:spLocks noGrp="1"/>
          </p:cNvSpPr>
          <p:nvPr>
            <p:ph type="sldNum" sz="quarter" idx="12"/>
          </p:nvPr>
        </p:nvSpPr>
        <p:spPr/>
        <p:txBody>
          <a:bodyPr/>
          <a:lstStyle/>
          <a:p>
            <a:fld id="{34D20EBD-034A-4FA8-ADAD-AACB55196912}" type="slidenum">
              <a:rPr lang="en-US" smtClean="0">
                <a:solidFill>
                  <a:srgbClr val="FFFFFF"/>
                </a:solidFill>
              </a:rPr>
              <a:pPr/>
              <a:t>‹#›</a:t>
            </a:fld>
            <a:endParaRPr lang="en-US">
              <a:solidFill>
                <a:srgbClr val="FFFFFF"/>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14DE459-D0E9-4B11-A73D-EE1D4C32DB1A}" type="datetimeFigureOut">
              <a:rPr lang="en-US" smtClean="0">
                <a:solidFill>
                  <a:srgbClr val="FFFFFF"/>
                </a:solidFill>
              </a:rPr>
              <a:pPr/>
              <a:t>11/23/2015</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34D20EBD-034A-4FA8-ADAD-AACB55196912}" type="slidenum">
              <a:rPr lang="en-US" smtClean="0">
                <a:solidFill>
                  <a:srgbClr val="FFFFFF"/>
                </a:solidFill>
              </a:rPr>
              <a:pPr/>
              <a:t>‹#›</a:t>
            </a:fld>
            <a:endParaRPr lang="en-US">
              <a:solidFill>
                <a:srgbClr val="FFFFFF"/>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4DE459-D0E9-4B11-A73D-EE1D4C32DB1A}" type="datetimeFigureOut">
              <a:rPr lang="en-US" smtClean="0">
                <a:solidFill>
                  <a:srgbClr val="FFFFFF"/>
                </a:solidFill>
              </a:rPr>
              <a:pPr/>
              <a:t>11/23/2015</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34D20EBD-034A-4FA8-ADAD-AACB55196912}" type="slidenum">
              <a:rPr lang="en-US" smtClean="0">
                <a:solidFill>
                  <a:srgbClr val="FFFFFF"/>
                </a:solidFill>
              </a:rPr>
              <a:pPr/>
              <a:t>‹#›</a:t>
            </a:fld>
            <a:endParaRPr lang="en-US">
              <a:solidFill>
                <a:srgbClr val="FFFFFF"/>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017DC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14DE459-D0E9-4B11-A73D-EE1D4C32DB1A}" type="datetimeFigureOut">
              <a:rPr lang="en-US" smtClean="0">
                <a:solidFill>
                  <a:srgbClr val="FFFFFF"/>
                </a:solidFill>
              </a:rPr>
              <a:pPr/>
              <a:t>11/23/2015</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34D20EBD-034A-4FA8-ADAD-AACB55196912}" type="slidenum">
              <a:rPr lang="en-US" smtClean="0">
                <a:solidFill>
                  <a:srgbClr val="FFFFFF"/>
                </a:solidFill>
              </a:rPr>
              <a:pPr/>
              <a:t>‹#›</a:t>
            </a:fld>
            <a:endParaRPr lang="en-US">
              <a:solidFill>
                <a:srgbClr val="FFFFFF"/>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017DC3"/>
              </a:solidFill>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srgbClr val="017DC3"/>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FC5EBFA0-E561-435D-B832-9A316FBE4501}" type="datetimeFigureOut">
              <a:rPr lang="en-US" smtClean="0"/>
              <a:pPr/>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FCB147-496F-41ED-99EF-0CAF684D9C0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14DE459-D0E9-4B11-A73D-EE1D4C32DB1A}" type="datetimeFigureOut">
              <a:rPr lang="en-US" smtClean="0">
                <a:solidFill>
                  <a:srgbClr val="FFFFFF"/>
                </a:solidFill>
              </a:rPr>
              <a:pPr/>
              <a:t>11/23/2015</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34D20EBD-034A-4FA8-ADAD-AACB55196912}" type="slidenum">
              <a:rPr lang="en-US" smtClean="0">
                <a:solidFill>
                  <a:srgbClr val="FFFFFF"/>
                </a:solidFill>
              </a:rPr>
              <a:pPr/>
              <a:t>‹#›</a:t>
            </a:fld>
            <a:endParaRPr lang="en-US">
              <a:solidFill>
                <a:srgbClr val="FFFFFF"/>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FFFFFF"/>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14DE459-D0E9-4B11-A73D-EE1D4C32DB1A}" type="datetimeFigureOut">
              <a:rPr lang="en-US" smtClean="0">
                <a:solidFill>
                  <a:srgbClr val="FFFFFF"/>
                </a:solidFill>
              </a:rPr>
              <a:pPr/>
              <a:t>11/23/2015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34D20EBD-034A-4FA8-ADAD-AACB55196912}" type="slidenum">
              <a:rPr lang="en-US" smtClean="0">
                <a:solidFill>
                  <a:srgbClr val="FFFFFF"/>
                </a:solidFill>
              </a:rPr>
              <a:pPr/>
              <a:t>‹#›</a:t>
            </a:fld>
            <a:endParaRPr lang="en-US">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14DE459-D0E9-4B11-A73D-EE1D4C32DB1A}" type="datetimeFigureOut">
              <a:rPr lang="en-US" smtClean="0">
                <a:solidFill>
                  <a:srgbClr val="FFFFFF"/>
                </a:solidFill>
              </a:rPr>
              <a:pPr/>
              <a:t>11/23/2015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34D20EBD-034A-4FA8-ADAD-AACB55196912}" type="slidenum">
              <a:rPr lang="en-US" smtClean="0">
                <a:solidFill>
                  <a:srgbClr val="FFFFFF"/>
                </a:solidFill>
              </a:rPr>
              <a:pPr/>
              <a:t>‹#›</a:t>
            </a:fld>
            <a:endParaRPr lang="en-US">
              <a:solidFill>
                <a:srgbClr val="FFFFFF"/>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017DC3"/>
              </a:solidFill>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017DC3"/>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533400"/>
            <a:ext cx="67056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00200"/>
            <a:ext cx="39243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2500" y="1600200"/>
            <a:ext cx="39243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938588"/>
            <a:ext cx="39243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62500" y="3938588"/>
            <a:ext cx="39243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61129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0825" cy="6850063"/>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fontAlgn="base" hangingPunct="0">
                  <a:spcBef>
                    <a:spcPct val="0"/>
                  </a:spcBef>
                  <a:spcAft>
                    <a:spcPct val="0"/>
                  </a:spcAft>
                </a:pPr>
                <a:endParaRPr lang="en-US" smtClean="0">
                  <a:solidFill>
                    <a:srgbClr val="FFFFFF"/>
                  </a:solidFill>
                  <a:latin typeface="Garamond" pitchFamily="18"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base" hangingPunct="0">
                <a:spcBef>
                  <a:spcPct val="0"/>
                </a:spcBef>
                <a:spcAft>
                  <a:spcPct val="0"/>
                </a:spcAft>
              </a:pPr>
              <a:endParaRPr lang="en-US" smtClean="0">
                <a:solidFill>
                  <a:srgbClr val="FFFFFF"/>
                </a:solidFill>
                <a:latin typeface="Garamond" pitchFamily="18" charset="0"/>
              </a:endParaRPr>
            </a:p>
          </p:txBody>
        </p:sp>
      </p:grpSp>
      <p:sp>
        <p:nvSpPr>
          <p:cNvPr id="6657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smtClean="0"/>
              <a:t>Click to edit Master title style</a:t>
            </a:r>
          </a:p>
        </p:txBody>
      </p:sp>
      <p:sp>
        <p:nvSpPr>
          <p:cNvPr id="665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13D762A9-252D-4422-B515-434A698B8E23}"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099F453-C5EA-4590-B2BD-A1EF985E0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BF2DCAE-7F54-4C67-A331-E4C03AF5444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3D44BA8-3AFE-4FE2-9DA5-92C9435DAD4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2DDBABC1-2D1A-4C8B-B299-6DEF688B4DE2}"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E206A84C-C8B8-40F3-8406-32C413EDA659}"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C5EBFA0-E561-435D-B832-9A316FBE4501}" type="datetimeFigureOut">
              <a:rPr lang="en-US" smtClean="0"/>
              <a:pPr/>
              <a:t>11/23/2015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5FCB147-496F-41ED-99EF-0CAF684D9C0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3CF191D7-7F29-4643-A753-852E91A8DDD1}"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081A594-E416-4854-B41A-CCDC15D7BB7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D706B13-946C-4889-B308-45692F4D139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BBEB856-4F97-4861-8AC9-D91AF3BA07E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E3FDFDC-7168-41FE-A1E4-FE583BE36D5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FC5EBFA0-E561-435D-B832-9A316FBE4501}" type="datetimeFigureOut">
              <a:rPr lang="en-US" smtClean="0"/>
              <a:pPr/>
              <a:t>11/23/2015</a:t>
            </a:fld>
            <a:endParaRPr lang="en-US"/>
          </a:p>
        </p:txBody>
      </p:sp>
      <p:sp>
        <p:nvSpPr>
          <p:cNvPr id="10" name="Slide Number Placeholder 9"/>
          <p:cNvSpPr>
            <a:spLocks noGrp="1"/>
          </p:cNvSpPr>
          <p:nvPr>
            <p:ph type="sldNum" sz="quarter" idx="16"/>
          </p:nvPr>
        </p:nvSpPr>
        <p:spPr/>
        <p:txBody>
          <a:bodyPr rtlCol="0"/>
          <a:lstStyle/>
          <a:p>
            <a:fld id="{D5FCB147-496F-41ED-99EF-0CAF684D9C0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FC5EBFA0-E561-435D-B832-9A316FBE4501}" type="datetimeFigureOut">
              <a:rPr lang="en-US" smtClean="0"/>
              <a:pPr/>
              <a:t>11/23/2015</a:t>
            </a:fld>
            <a:endParaRPr lang="en-US"/>
          </a:p>
        </p:txBody>
      </p:sp>
      <p:sp>
        <p:nvSpPr>
          <p:cNvPr id="12" name="Slide Number Placeholder 11"/>
          <p:cNvSpPr>
            <a:spLocks noGrp="1"/>
          </p:cNvSpPr>
          <p:nvPr>
            <p:ph type="sldNum" sz="quarter" idx="16"/>
          </p:nvPr>
        </p:nvSpPr>
        <p:spPr/>
        <p:txBody>
          <a:bodyPr rtlCol="0"/>
          <a:lstStyle/>
          <a:p>
            <a:fld id="{D5FCB147-496F-41ED-99EF-0CAF684D9C0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C5EBFA0-E561-435D-B832-9A316FBE4501}" type="datetimeFigureOut">
              <a:rPr lang="en-US" smtClean="0"/>
              <a:pPr/>
              <a:t>11/23/2015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5FCB147-496F-41ED-99EF-0CAF684D9C0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5EBFA0-E561-435D-B832-9A316FBE4501}" type="datetimeFigureOut">
              <a:rPr lang="en-US" smtClean="0"/>
              <a:pPr/>
              <a:t>11/23/2015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5FCB147-496F-41ED-99EF-0CAF684D9C0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C5EBFA0-E561-435D-B832-9A316FBE4501}" type="datetimeFigureOut">
              <a:rPr lang="en-US" smtClean="0"/>
              <a:pPr/>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5FCB147-496F-41ED-99EF-0CAF684D9C0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FC5EBFA0-E561-435D-B832-9A316FBE4501}" type="datetimeFigureOut">
              <a:rPr lang="en-US" smtClean="0"/>
              <a:pPr/>
              <a:t>11/23/2015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5FCB147-496F-41ED-99EF-0CAF684D9C0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FC5EBFA0-E561-435D-B832-9A316FBE4501}" type="datetimeFigureOut">
              <a:rPr lang="en-US" smtClean="0"/>
              <a:pPr/>
              <a:t>11/23/2015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5FCB147-496F-41ED-99EF-0CAF684D9C0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A14DE459-D0E9-4B11-A73D-EE1D4C32DB1A}" type="datetimeFigureOut">
              <a:rPr lang="en-US" smtClean="0">
                <a:solidFill>
                  <a:srgbClr val="FFFFFF"/>
                </a:solidFill>
              </a:rPr>
              <a:pPr/>
              <a:t>11/23/2015</a:t>
            </a:fld>
            <a:endParaRPr lang="en-US">
              <a:solidFill>
                <a:srgbClr val="FFFFFF"/>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FFFFFF"/>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34D20EBD-034A-4FA8-ADAD-AACB55196912}" type="slidenum">
              <a:rPr lang="en-US" smtClean="0">
                <a:solidFill>
                  <a:srgbClr val="FFFFFF"/>
                </a:solidFill>
              </a:rPr>
              <a:pPr/>
              <a:t>‹#›</a:t>
            </a:fld>
            <a:endParaRPr lang="en-US">
              <a:solidFill>
                <a:srgbClr val="FFFFFF"/>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017DC3"/>
              </a:solidFill>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srgbClr val="017DC3"/>
              </a:solidFill>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pic>
        <p:nvPicPr>
          <p:cNvPr id="11" name="Picture 10" descr="2010MassRIDES-Logo.jpg"/>
          <p:cNvPicPr>
            <a:picLocks noChangeAspect="1"/>
          </p:cNvPicPr>
          <p:nvPr userDrawn="1"/>
        </p:nvPicPr>
        <p:blipFill>
          <a:blip r:embed="rId14" cstate="print"/>
          <a:stretch>
            <a:fillRect/>
          </a:stretch>
        </p:blipFill>
        <p:spPr>
          <a:xfrm>
            <a:off x="2133600" y="6372225"/>
            <a:ext cx="1524000" cy="333375"/>
          </a:xfrm>
          <a:prstGeom prst="rect">
            <a:avLst/>
          </a:prstGeom>
        </p:spPr>
      </p:pic>
      <p:pic>
        <p:nvPicPr>
          <p:cNvPr id="12" name="Picture 11" descr="MassDOT_Logo.jpg"/>
          <p:cNvPicPr>
            <a:picLocks noChangeAspect="1"/>
          </p:cNvPicPr>
          <p:nvPr userDrawn="1"/>
        </p:nvPicPr>
        <p:blipFill>
          <a:blip r:embed="rId15" cstate="print"/>
          <a:stretch>
            <a:fillRect/>
          </a:stretch>
        </p:blipFill>
        <p:spPr>
          <a:xfrm>
            <a:off x="609600" y="6410338"/>
            <a:ext cx="1447800" cy="295262"/>
          </a:xfrm>
          <a:prstGeom prst="rect">
            <a:avLst/>
          </a:prstGeom>
        </p:spPr>
      </p:pic>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fontAlgn="base">
              <a:spcBef>
                <a:spcPct val="0"/>
              </a:spcBef>
              <a:spcAft>
                <a:spcPct val="0"/>
              </a:spcAft>
              <a:defRPr/>
            </a:pPr>
            <a:endParaRPr lang="en-US">
              <a:solidFill>
                <a:srgbClr val="FFFFFF"/>
              </a:solidFill>
            </a:endParaRPr>
          </a:p>
        </p:txBody>
      </p:sp>
      <p:sp>
        <p:nvSpPr>
          <p:cNvPr id="6553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fontAlgn="base">
              <a:spcBef>
                <a:spcPct val="0"/>
              </a:spcBef>
              <a:spcAft>
                <a:spcPct val="0"/>
              </a:spcAft>
              <a:defRPr/>
            </a:pPr>
            <a:fld id="{E576B1B2-CBD2-4102-BDA8-0159C293D18F}" type="slidenum">
              <a:rPr lang="en-US">
                <a:solidFill>
                  <a:srgbClr val="FFFFFF"/>
                </a:solidFill>
              </a:rPr>
              <a:pPr fontAlgn="base">
                <a:spcBef>
                  <a:spcPct val="0"/>
                </a:spcBef>
                <a:spcAft>
                  <a:spcPct val="0"/>
                </a:spcAft>
                <a:defRPr/>
              </a:pPr>
              <a:t>‹#›</a:t>
            </a:fld>
            <a:endParaRPr lang="en-US">
              <a:solidFill>
                <a:srgbClr val="FFFFFF"/>
              </a:solidFill>
            </a:endParaRPr>
          </a:p>
        </p:txBody>
      </p:sp>
      <p:grpSp>
        <p:nvGrpSpPr>
          <p:cNvPr id="2" name="Group 4"/>
          <p:cNvGrpSpPr>
            <a:grpSpLocks/>
          </p:cNvGrpSpPr>
          <p:nvPr/>
        </p:nvGrpSpPr>
        <p:grpSpPr bwMode="auto">
          <a:xfrm>
            <a:off x="0" y="0"/>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6554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sp>
            <p:nvSpPr>
              <p:cNvPr id="6554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sp>
            <p:nvSpPr>
              <p:cNvPr id="6554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fontAlgn="base" hangingPunct="0">
                  <a:spcBef>
                    <a:spcPct val="0"/>
                  </a:spcBef>
                  <a:spcAft>
                    <a:spcPct val="0"/>
                  </a:spcAft>
                </a:pPr>
                <a:endParaRPr lang="en-US" smtClean="0">
                  <a:solidFill>
                    <a:srgbClr val="FFFFFF"/>
                  </a:solidFill>
                  <a:latin typeface="Garamond" pitchFamily="18" charset="0"/>
                </a:endParaRPr>
              </a:p>
            </p:txBody>
          </p:sp>
          <p:sp>
            <p:nvSpPr>
              <p:cNvPr id="6554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grpSp>
        <p:sp>
          <p:nvSpPr>
            <p:cNvPr id="6554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base" hangingPunct="0">
                <a:spcBef>
                  <a:spcPct val="0"/>
                </a:spcBef>
                <a:spcAft>
                  <a:spcPct val="0"/>
                </a:spcAft>
              </a:pPr>
              <a:endParaRPr lang="en-US" smtClean="0">
                <a:solidFill>
                  <a:srgbClr val="FFFFFF"/>
                </a:solidFill>
                <a:latin typeface="Garamond" pitchFamily="18" charset="0"/>
              </a:endParaRPr>
            </a:p>
          </p:txBody>
        </p:sp>
      </p:grpSp>
      <p:sp>
        <p:nvSpPr>
          <p:cNvPr id="6554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555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fontAlgn="base">
              <a:spcBef>
                <a:spcPct val="0"/>
              </a:spcBef>
              <a:spcAft>
                <a:spcPct val="0"/>
              </a:spcAft>
              <a:defRPr/>
            </a:pPr>
            <a:endParaRPr lang="en-US">
              <a:solidFill>
                <a:srgbClr val="FFFFFF"/>
              </a:solidFill>
            </a:endParaRPr>
          </a:p>
        </p:txBody>
      </p:sp>
      <p:sp>
        <p:nvSpPr>
          <p:cNvPr id="6555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gif"/><Relationship Id="rId3" Type="http://schemas.openxmlformats.org/officeDocument/2006/relationships/notesSlide" Target="../notesSlides/notesSlide6.xml"/><Relationship Id="rId7" Type="http://schemas.openxmlformats.org/officeDocument/2006/relationships/oleObject" Target="../embeddings/oleObject4.bin"/><Relationship Id="rId12" Type="http://schemas.openxmlformats.org/officeDocument/2006/relationships/image" Target="../media/image28.gi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23.png"/><Relationship Id="rId11" Type="http://schemas.openxmlformats.org/officeDocument/2006/relationships/image" Target="../media/image27.gif"/><Relationship Id="rId5" Type="http://schemas.openxmlformats.org/officeDocument/2006/relationships/oleObject" Target="../embeddings/oleObject3.bin"/><Relationship Id="rId10"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oleObject" Target="../embeddings/oleObject5.bin"/><Relationship Id="rId14" Type="http://schemas.openxmlformats.org/officeDocument/2006/relationships/image" Target="../media/image30.gif"/></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2.gif"/></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32.gif"/><Relationship Id="rId3" Type="http://schemas.openxmlformats.org/officeDocument/2006/relationships/notesSlide" Target="../notesSlides/notesSlide16.xml"/><Relationship Id="rId7" Type="http://schemas.openxmlformats.org/officeDocument/2006/relationships/image" Target="../media/image42.png"/><Relationship Id="rId12" Type="http://schemas.openxmlformats.org/officeDocument/2006/relationships/image" Target="../media/image44.png"/><Relationship Id="rId2" Type="http://schemas.openxmlformats.org/officeDocument/2006/relationships/slideLayout" Target="../slideLayouts/slideLayout23.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oleObject" Target="../embeddings/oleObject9.bin"/><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oleObject" Target="../embeddings/oleObject6.bin"/><Relationship Id="rId9"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mailto:Adam.Blye@dot.state.ma.us"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2.gif"/><Relationship Id="rId4" Type="http://schemas.openxmlformats.org/officeDocument/2006/relationships/image" Target="../media/image10.jpeg"/></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hyperlink" Target="http://www.massridematch.org/" TargetMode="External"/><Relationship Id="rId2" Type="http://schemas.openxmlformats.org/officeDocument/2006/relationships/image" Target="../media/image57.png"/><Relationship Id="rId1" Type="http://schemas.openxmlformats.org/officeDocument/2006/relationships/slideLayout" Target="../slideLayouts/slideLayout25.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theworldcafe.com/"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001000" y="5486400"/>
            <a:ext cx="1143000"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486400"/>
            <a:ext cx="1143000"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ays to Work Folder Sticker.jpg"/>
          <p:cNvPicPr>
            <a:picLocks noChangeAspect="1"/>
          </p:cNvPicPr>
          <p:nvPr/>
        </p:nvPicPr>
        <p:blipFill>
          <a:blip r:embed="rId2" cstate="print"/>
          <a:srcRect t="2759" b="4138"/>
          <a:stretch>
            <a:fillRect/>
          </a:stretch>
        </p:blipFill>
        <p:spPr>
          <a:xfrm>
            <a:off x="152400" y="0"/>
            <a:ext cx="8839200"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75000"/>
                  </a:schemeClr>
                </a:solidFill>
              </a:rPr>
              <a:t>Unmet Transportation Needs Survey</a:t>
            </a:r>
            <a:endParaRPr lang="en-US" dirty="0">
              <a:solidFill>
                <a:schemeClr val="bg2">
                  <a:lumMod val="75000"/>
                </a:schemeClr>
              </a:solidFill>
            </a:endParaRPr>
          </a:p>
        </p:txBody>
      </p:sp>
      <p:sp>
        <p:nvSpPr>
          <p:cNvPr id="3" name="Content Placeholder 2"/>
          <p:cNvSpPr>
            <a:spLocks noGrp="1"/>
          </p:cNvSpPr>
          <p:nvPr>
            <p:ph sz="quarter" idx="1"/>
          </p:nvPr>
        </p:nvSpPr>
        <p:spPr/>
        <p:txBody>
          <a:bodyPr/>
          <a:lstStyle/>
          <a:p>
            <a:r>
              <a:rPr lang="en-US" dirty="0" smtClean="0"/>
              <a:t>Unmet </a:t>
            </a:r>
            <a:r>
              <a:rPr lang="en-US" b="1" dirty="0" smtClean="0"/>
              <a:t>EMPLOYMENT</a:t>
            </a:r>
            <a:r>
              <a:rPr lang="en-US" dirty="0" smtClean="0"/>
              <a:t> and </a:t>
            </a:r>
            <a:r>
              <a:rPr lang="en-US" b="1" dirty="0" smtClean="0"/>
              <a:t>EDUCATION</a:t>
            </a:r>
            <a:r>
              <a:rPr lang="en-US" dirty="0" smtClean="0"/>
              <a:t> Needs Surveys</a:t>
            </a:r>
          </a:p>
          <a:p>
            <a:pPr lvl="1"/>
            <a:r>
              <a:rPr lang="en-US" dirty="0" smtClean="0"/>
              <a:t>Sent out as a pre-survey to those invited to the forum</a:t>
            </a:r>
          </a:p>
          <a:p>
            <a:pPr lvl="1"/>
            <a:r>
              <a:rPr lang="en-US" dirty="0" smtClean="0"/>
              <a:t>Closed on October 30</a:t>
            </a:r>
            <a:r>
              <a:rPr lang="en-US" baseline="30000" dirty="0" smtClean="0"/>
              <a:t>th</a:t>
            </a:r>
            <a:endParaRPr lang="en-US" dirty="0" smtClean="0"/>
          </a:p>
          <a:p>
            <a:pPr lvl="1"/>
            <a:r>
              <a:rPr lang="en-US" dirty="0" smtClean="0"/>
              <a:t>Results from both surveys are included in your folders. </a:t>
            </a:r>
          </a:p>
          <a:p>
            <a:pPr lvl="1"/>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Unmet Transportation Needs Survey</a:t>
            </a:r>
            <a:endParaRPr lang="en-US" dirty="0">
              <a:solidFill>
                <a:schemeClr val="bg2"/>
              </a:solidFill>
            </a:endParaRPr>
          </a:p>
        </p:txBody>
      </p:sp>
      <p:sp>
        <p:nvSpPr>
          <p:cNvPr id="3" name="Content Placeholder 2"/>
          <p:cNvSpPr>
            <a:spLocks noGrp="1"/>
          </p:cNvSpPr>
          <p:nvPr>
            <p:ph sz="quarter" idx="1"/>
          </p:nvPr>
        </p:nvSpPr>
        <p:spPr/>
        <p:txBody>
          <a:bodyPr numCol="1">
            <a:normAutofit/>
          </a:bodyPr>
          <a:lstStyle/>
          <a:p>
            <a:endParaRPr lang="en-US" dirty="0" smtClean="0"/>
          </a:p>
          <a:p>
            <a:endParaRPr lang="en-US" dirty="0" smtClean="0"/>
          </a:p>
          <a:p>
            <a:endParaRPr lang="en-US" dirty="0" smtClean="0"/>
          </a:p>
          <a:p>
            <a:endParaRPr lang="en-US" dirty="0" smtClean="0"/>
          </a:p>
          <a:p>
            <a:endParaRPr lang="en-US" dirty="0" smtClean="0"/>
          </a:p>
          <a:p>
            <a:pPr>
              <a:buNone/>
            </a:pPr>
            <a:r>
              <a:rPr lang="en-US" dirty="0" smtClean="0"/>
              <a:t>	</a:t>
            </a:r>
          </a:p>
          <a:p>
            <a:pPr lvl="1"/>
            <a:endParaRPr lang="en-US" dirty="0" smtClean="0"/>
          </a:p>
          <a:p>
            <a:pPr lvl="1">
              <a:buNone/>
            </a:pPr>
            <a:endParaRPr lang="en-US" dirty="0" smtClean="0"/>
          </a:p>
        </p:txBody>
      </p:sp>
      <p:graphicFrame>
        <p:nvGraphicFramePr>
          <p:cNvPr id="5" name="Table 4"/>
          <p:cNvGraphicFramePr>
            <a:graphicFrameLocks noGrp="1"/>
          </p:cNvGraphicFramePr>
          <p:nvPr/>
        </p:nvGraphicFramePr>
        <p:xfrm>
          <a:off x="1600200" y="2286000"/>
          <a:ext cx="6096000" cy="3124199"/>
        </p:xfrm>
        <a:graphic>
          <a:graphicData uri="http://schemas.openxmlformats.org/drawingml/2006/table">
            <a:tbl>
              <a:tblPr firstRow="1" bandRow="1">
                <a:tableStyleId>{2D5ABB26-0587-4C30-8999-92F81FD0307C}</a:tableStyleId>
              </a:tblPr>
              <a:tblGrid>
                <a:gridCol w="3048000"/>
                <a:gridCol w="3048000"/>
              </a:tblGrid>
              <a:tr h="539985">
                <a:tc>
                  <a:txBody>
                    <a:bodyPr/>
                    <a:lstStyle/>
                    <a:p>
                      <a:pPr algn="ctr"/>
                      <a:r>
                        <a:rPr lang="en-US" sz="2200" b="1" dirty="0" smtClean="0">
                          <a:solidFill>
                            <a:schemeClr val="bg1">
                              <a:lumMod val="95000"/>
                            </a:schemeClr>
                          </a:solidFill>
                        </a:rPr>
                        <a:t>EMPLOYMENT</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200" b="1" dirty="0" smtClean="0">
                          <a:solidFill>
                            <a:schemeClr val="bg1">
                              <a:lumMod val="95000"/>
                            </a:schemeClr>
                          </a:solidFill>
                        </a:rPr>
                        <a:t>EDUCATION</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539985">
                <a:tc>
                  <a:txBody>
                    <a:bodyPr/>
                    <a:lstStyle/>
                    <a:p>
                      <a:pPr algn="ctr"/>
                      <a:r>
                        <a:rPr lang="en-US" sz="2200" dirty="0" smtClean="0"/>
                        <a:t>70%</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75%</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9985">
                <a:tc>
                  <a:txBody>
                    <a:bodyPr/>
                    <a:lstStyle/>
                    <a:p>
                      <a:pPr algn="ctr"/>
                      <a:r>
                        <a:rPr lang="en-US" sz="2200" dirty="0" smtClean="0"/>
                        <a:t>Employees/Clients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Students/Staff</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04244">
                <a:tc gridSpan="2">
                  <a:txBody>
                    <a:bodyPr/>
                    <a:lstStyle/>
                    <a:p>
                      <a:pPr algn="ctr"/>
                      <a:r>
                        <a:rPr lang="en-US" sz="2400" dirty="0" smtClean="0"/>
                        <a:t>in the past 12 months missed work/job</a:t>
                      </a:r>
                      <a:r>
                        <a:rPr lang="en-US" sz="2400" baseline="0" dirty="0" smtClean="0"/>
                        <a:t> </a:t>
                      </a:r>
                      <a:r>
                        <a:rPr lang="en-US" sz="2400" dirty="0" smtClean="0"/>
                        <a:t>appointments/educational opportunities due to lack of transportation.</a:t>
                      </a:r>
                      <a:endParaRPr lang="en-US" sz="2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Unmet Transportation Needs Survey</a:t>
            </a:r>
            <a:endParaRPr lang="en-US" dirty="0"/>
          </a:p>
        </p:txBody>
      </p:sp>
      <p:sp>
        <p:nvSpPr>
          <p:cNvPr id="3" name="Content Placeholder 2"/>
          <p:cNvSpPr>
            <a:spLocks noGrp="1"/>
          </p:cNvSpPr>
          <p:nvPr>
            <p:ph sz="quarter" idx="1"/>
          </p:nvPr>
        </p:nvSpPr>
        <p:spPr>
          <a:xfrm>
            <a:off x="612648" y="1600200"/>
            <a:ext cx="8153400" cy="4953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a:p>
            <a:endParaRPr lang="en-US" dirty="0"/>
          </a:p>
        </p:txBody>
      </p:sp>
      <p:graphicFrame>
        <p:nvGraphicFramePr>
          <p:cNvPr id="4" name="Table 3"/>
          <p:cNvGraphicFramePr>
            <a:graphicFrameLocks noGrp="1"/>
          </p:cNvGraphicFramePr>
          <p:nvPr/>
        </p:nvGraphicFramePr>
        <p:xfrm>
          <a:off x="1600200" y="2362200"/>
          <a:ext cx="6096000" cy="3124199"/>
        </p:xfrm>
        <a:graphic>
          <a:graphicData uri="http://schemas.openxmlformats.org/drawingml/2006/table">
            <a:tbl>
              <a:tblPr firstRow="1" bandRow="1">
                <a:tableStyleId>{2D5ABB26-0587-4C30-8999-92F81FD0307C}</a:tableStyleId>
              </a:tblPr>
              <a:tblGrid>
                <a:gridCol w="3048000"/>
                <a:gridCol w="3048000"/>
              </a:tblGrid>
              <a:tr h="539985">
                <a:tc>
                  <a:txBody>
                    <a:bodyPr/>
                    <a:lstStyle/>
                    <a:p>
                      <a:pPr algn="ctr"/>
                      <a:r>
                        <a:rPr lang="en-US" sz="2200" b="1" dirty="0" smtClean="0">
                          <a:solidFill>
                            <a:schemeClr val="bg1">
                              <a:lumMod val="95000"/>
                            </a:schemeClr>
                          </a:solidFill>
                        </a:rPr>
                        <a:t>EMPLOYMENT</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200" b="1" dirty="0" smtClean="0">
                          <a:solidFill>
                            <a:schemeClr val="bg1">
                              <a:lumMod val="95000"/>
                            </a:schemeClr>
                          </a:solidFill>
                        </a:rPr>
                        <a:t>EDUCATION</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539985">
                <a:tc>
                  <a:txBody>
                    <a:bodyPr/>
                    <a:lstStyle/>
                    <a:p>
                      <a:pPr algn="ctr"/>
                      <a:r>
                        <a:rPr lang="en-US" sz="2200" dirty="0" smtClean="0"/>
                        <a:t>81%</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88%</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9985">
                <a:tc>
                  <a:txBody>
                    <a:bodyPr/>
                    <a:lstStyle/>
                    <a:p>
                      <a:pPr algn="ctr"/>
                      <a:r>
                        <a:rPr lang="en-US" sz="2200" dirty="0" smtClean="0"/>
                        <a:t>Employees/Clients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Students/Staff</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04244">
                <a:tc gridSpan="2">
                  <a:txBody>
                    <a:bodyPr/>
                    <a:lstStyle/>
                    <a:p>
                      <a:pPr algn="ctr"/>
                      <a:r>
                        <a:rPr lang="en-US" sz="2400" dirty="0" smtClean="0"/>
                        <a:t>in the past 12 months have said lack of transportation was a barrier to keeping</a:t>
                      </a:r>
                      <a:r>
                        <a:rPr lang="en-US" sz="2400" baseline="0" dirty="0" smtClean="0"/>
                        <a:t> or</a:t>
                      </a:r>
                      <a:r>
                        <a:rPr lang="en-US" sz="2400" dirty="0" smtClean="0"/>
                        <a:t> getting a job and/or</a:t>
                      </a:r>
                      <a:r>
                        <a:rPr lang="en-US" sz="2400" baseline="0" dirty="0" smtClean="0"/>
                        <a:t> attending school</a:t>
                      </a:r>
                      <a:r>
                        <a:rPr lang="en-US" sz="2400" dirty="0" smtClean="0"/>
                        <a:t>. </a:t>
                      </a:r>
                      <a:endParaRPr lang="en-US" sz="22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Unmet Transportation Needs Survey</a:t>
            </a:r>
            <a:endParaRPr lang="en-US" sz="4000" dirty="0"/>
          </a:p>
        </p:txBody>
      </p:sp>
      <p:sp>
        <p:nvSpPr>
          <p:cNvPr id="3" name="Content Placeholder 2"/>
          <p:cNvSpPr>
            <a:spLocks noGrp="1"/>
          </p:cNvSpPr>
          <p:nvPr>
            <p:ph sz="quarter" idx="1"/>
          </p:nvPr>
        </p:nvSpPr>
        <p:spPr>
          <a:xfrm>
            <a:off x="612648" y="1447800"/>
            <a:ext cx="8153400" cy="5029200"/>
          </a:xfrm>
        </p:spPr>
        <p:txBody>
          <a:bodyPr>
            <a:normAutofit/>
          </a:bodyPr>
          <a:lstStyle/>
          <a:p>
            <a:r>
              <a:rPr lang="en-US" b="1" dirty="0" smtClean="0"/>
              <a:t>Unmet Intercity Connections</a:t>
            </a:r>
          </a:p>
          <a:p>
            <a:pPr lvl="1">
              <a:lnSpc>
                <a:spcPct val="150000"/>
              </a:lnSpc>
              <a:buNone/>
            </a:pPr>
            <a:r>
              <a:rPr lang="en-US" dirty="0" smtClean="0"/>
              <a:t/>
            </a:r>
            <a:br>
              <a:rPr lang="en-US" dirty="0" smtClean="0"/>
            </a:br>
            <a:endParaRPr lang="en-US" dirty="0" smtClean="0"/>
          </a:p>
          <a:p>
            <a:pPr lvl="1"/>
            <a:endParaRPr lang="en-US" dirty="0"/>
          </a:p>
        </p:txBody>
      </p:sp>
      <p:graphicFrame>
        <p:nvGraphicFramePr>
          <p:cNvPr id="4" name="Table 3"/>
          <p:cNvGraphicFramePr>
            <a:graphicFrameLocks noGrp="1"/>
          </p:cNvGraphicFramePr>
          <p:nvPr/>
        </p:nvGraphicFramePr>
        <p:xfrm>
          <a:off x="381000" y="2035574"/>
          <a:ext cx="8382000" cy="4593825"/>
        </p:xfrm>
        <a:graphic>
          <a:graphicData uri="http://schemas.openxmlformats.org/drawingml/2006/table">
            <a:tbl>
              <a:tblPr firstRow="1" bandRow="1">
                <a:tableStyleId>{2D5ABB26-0587-4C30-8999-92F81FD0307C}</a:tableStyleId>
              </a:tblPr>
              <a:tblGrid>
                <a:gridCol w="4191000"/>
                <a:gridCol w="4191000"/>
              </a:tblGrid>
              <a:tr h="613222">
                <a:tc>
                  <a:txBody>
                    <a:bodyPr/>
                    <a:lstStyle/>
                    <a:p>
                      <a:pPr algn="ctr"/>
                      <a:r>
                        <a:rPr lang="en-US" sz="2200" b="1" dirty="0" smtClean="0">
                          <a:solidFill>
                            <a:schemeClr val="bg1">
                              <a:lumMod val="95000"/>
                            </a:schemeClr>
                          </a:solidFill>
                        </a:rPr>
                        <a:t>EMPLOYMENT</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200" b="1" dirty="0" smtClean="0">
                          <a:solidFill>
                            <a:schemeClr val="bg1">
                              <a:lumMod val="95000"/>
                            </a:schemeClr>
                          </a:solidFill>
                        </a:rPr>
                        <a:t>EDUCATION</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3046026">
                <a:tc>
                  <a:txBody>
                    <a:bodyPr/>
                    <a:lstStyle/>
                    <a:p>
                      <a:pPr lvl="1">
                        <a:lnSpc>
                          <a:spcPct val="150000"/>
                        </a:lnSpc>
                        <a:buNone/>
                      </a:pPr>
                      <a:r>
                        <a:rPr lang="en-US" dirty="0" smtClean="0"/>
                        <a:t>#1 – Attleboro and Fall River</a:t>
                      </a:r>
                    </a:p>
                    <a:p>
                      <a:pPr lvl="1">
                        <a:lnSpc>
                          <a:spcPct val="150000"/>
                        </a:lnSpc>
                        <a:buNone/>
                      </a:pPr>
                      <a:r>
                        <a:rPr lang="en-US" dirty="0" smtClean="0"/>
                        <a:t>#2 – Taunton and New Bedford</a:t>
                      </a:r>
                    </a:p>
                    <a:p>
                      <a:pPr lvl="1">
                        <a:lnSpc>
                          <a:spcPct val="150000"/>
                        </a:lnSpc>
                        <a:buNone/>
                      </a:pPr>
                      <a:r>
                        <a:rPr lang="en-US" dirty="0" smtClean="0"/>
                        <a:t>#3 – New Bedford and Wareham</a:t>
                      </a:r>
                    </a:p>
                    <a:p>
                      <a:pPr lvl="1">
                        <a:lnSpc>
                          <a:spcPct val="150000"/>
                        </a:lnSpc>
                        <a:buNone/>
                      </a:pPr>
                      <a:r>
                        <a:rPr lang="en-US" dirty="0" smtClean="0"/>
                        <a:t>#4 – Attleboro and New Bedford</a:t>
                      </a:r>
                    </a:p>
                    <a:p>
                      <a:pPr lvl="1">
                        <a:lnSpc>
                          <a:spcPct val="150000"/>
                        </a:lnSpc>
                        <a:buNone/>
                      </a:pPr>
                      <a:r>
                        <a:rPr lang="en-US" dirty="0" smtClean="0"/>
                        <a:t>#5 – Wareham and Taunton</a:t>
                      </a:r>
                    </a:p>
                    <a:p>
                      <a:pPr lvl="1">
                        <a:lnSpc>
                          <a:spcPct val="150000"/>
                        </a:lnSpc>
                        <a:buNone/>
                      </a:pPr>
                      <a:r>
                        <a:rPr lang="en-US" dirty="0" smtClean="0"/>
                        <a:t>#6 – Wareham and Boston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nSpc>
                          <a:spcPct val="150000"/>
                        </a:lnSpc>
                        <a:buNone/>
                      </a:pPr>
                      <a:r>
                        <a:rPr lang="en-US" dirty="0" smtClean="0"/>
                        <a:t>#1 – Attleboro and Fall River</a:t>
                      </a:r>
                    </a:p>
                    <a:p>
                      <a:pPr lvl="1">
                        <a:lnSpc>
                          <a:spcPct val="150000"/>
                        </a:lnSpc>
                        <a:buNone/>
                      </a:pPr>
                      <a:r>
                        <a:rPr lang="en-US" dirty="0" smtClean="0"/>
                        <a:t>#2 – Taunton and New Bedford</a:t>
                      </a:r>
                    </a:p>
                    <a:p>
                      <a:pPr lvl="1">
                        <a:lnSpc>
                          <a:spcPct val="150000"/>
                        </a:lnSpc>
                        <a:buNone/>
                      </a:pPr>
                      <a:r>
                        <a:rPr lang="en-US" dirty="0" smtClean="0"/>
                        <a:t>#3</a:t>
                      </a:r>
                      <a:r>
                        <a:rPr lang="en-US" baseline="0" dirty="0" smtClean="0"/>
                        <a:t> – Plymouth and Brockton</a:t>
                      </a:r>
                    </a:p>
                    <a:p>
                      <a:pPr lvl="1">
                        <a:lnSpc>
                          <a:spcPct val="150000"/>
                        </a:lnSpc>
                        <a:buNone/>
                      </a:pPr>
                      <a:r>
                        <a:rPr lang="en-US" baseline="0" dirty="0" smtClean="0"/>
                        <a:t>#4 – Plymouth and Taunton</a:t>
                      </a:r>
                    </a:p>
                    <a:p>
                      <a:pPr lvl="1">
                        <a:lnSpc>
                          <a:spcPct val="150000"/>
                        </a:lnSpc>
                        <a:buNone/>
                      </a:pPr>
                      <a:r>
                        <a:rPr lang="en-US" baseline="0" dirty="0" smtClean="0"/>
                        <a:t>#5 – New Bedford and Wareham</a:t>
                      </a:r>
                    </a:p>
                    <a:p>
                      <a:pPr lvl="1">
                        <a:lnSpc>
                          <a:spcPct val="150000"/>
                        </a:lnSpc>
                        <a:buNone/>
                      </a:pPr>
                      <a:r>
                        <a:rPr lang="en-US" baseline="0" dirty="0" smtClean="0"/>
                        <a:t>#6 – New Bedford and Plymouth</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4577">
                <a:tc>
                  <a:txBody>
                    <a:bodyPr/>
                    <a:lstStyle/>
                    <a:p>
                      <a:pPr lvl="0">
                        <a:lnSpc>
                          <a:spcPct val="100000"/>
                        </a:lnSpc>
                        <a:buNone/>
                      </a:pPr>
                      <a:r>
                        <a:rPr lang="en-US" sz="1600" b="1" dirty="0" smtClean="0"/>
                        <a:t>Others</a:t>
                      </a:r>
                      <a:r>
                        <a:rPr lang="en-US" sz="1600" dirty="0" smtClean="0"/>
                        <a:t> – Taunton to Fall River, New</a:t>
                      </a:r>
                      <a:r>
                        <a:rPr lang="en-US" sz="1600" baseline="0" dirty="0" smtClean="0"/>
                        <a:t> </a:t>
                      </a:r>
                      <a:r>
                        <a:rPr lang="en-US" sz="1600" dirty="0" smtClean="0"/>
                        <a:t>Bedford/Fall River to Boston, Wareham to Brockton, Taunton/Attleboro to Brockton/Bridgewater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smtClean="0"/>
                        <a:t>Others</a:t>
                      </a:r>
                      <a:r>
                        <a:rPr lang="en-US" sz="1600" dirty="0" smtClean="0"/>
                        <a:t> – Marshfield</a:t>
                      </a:r>
                      <a:r>
                        <a:rPr lang="en-US" sz="1600" baseline="0" dirty="0" smtClean="0"/>
                        <a:t> to Cape Cod Community College, Fall River/New Bedford/Taunton/Attleboro to Bridgewater</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Unmet Transportation Needs Survey</a:t>
            </a:r>
            <a:endParaRPr lang="en-US" dirty="0"/>
          </a:p>
        </p:txBody>
      </p:sp>
      <p:graphicFrame>
        <p:nvGraphicFramePr>
          <p:cNvPr id="4" name="Table 3"/>
          <p:cNvGraphicFramePr>
            <a:graphicFrameLocks noGrp="1"/>
          </p:cNvGraphicFramePr>
          <p:nvPr/>
        </p:nvGraphicFramePr>
        <p:xfrm>
          <a:off x="1600200" y="2362200"/>
          <a:ext cx="6096000" cy="3124199"/>
        </p:xfrm>
        <a:graphic>
          <a:graphicData uri="http://schemas.openxmlformats.org/drawingml/2006/table">
            <a:tbl>
              <a:tblPr firstRow="1" bandRow="1">
                <a:tableStyleId>{2D5ABB26-0587-4C30-8999-92F81FD0307C}</a:tableStyleId>
              </a:tblPr>
              <a:tblGrid>
                <a:gridCol w="3048000"/>
                <a:gridCol w="3048000"/>
              </a:tblGrid>
              <a:tr h="539985">
                <a:tc>
                  <a:txBody>
                    <a:bodyPr/>
                    <a:lstStyle/>
                    <a:p>
                      <a:pPr algn="ctr"/>
                      <a:r>
                        <a:rPr lang="en-US" sz="2200" b="1" dirty="0" smtClean="0">
                          <a:solidFill>
                            <a:schemeClr val="bg1">
                              <a:lumMod val="95000"/>
                            </a:schemeClr>
                          </a:solidFill>
                        </a:rPr>
                        <a:t>EMPLOYMENT</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200" b="1" dirty="0" smtClean="0">
                          <a:solidFill>
                            <a:schemeClr val="bg1">
                              <a:lumMod val="95000"/>
                            </a:schemeClr>
                          </a:solidFill>
                        </a:rPr>
                        <a:t>EDUCATION</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539985">
                <a:tc>
                  <a:txBody>
                    <a:bodyPr/>
                    <a:lstStyle/>
                    <a:p>
                      <a:pPr algn="ctr"/>
                      <a:r>
                        <a:rPr lang="en-US" sz="2400" dirty="0" smtClean="0"/>
                        <a:t>46% </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38%</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9985">
                <a:tc>
                  <a:txBody>
                    <a:bodyPr/>
                    <a:lstStyle/>
                    <a:p>
                      <a:pPr algn="ctr"/>
                      <a:r>
                        <a:rPr lang="en-US" sz="2200" dirty="0" smtClean="0"/>
                        <a:t>Employees/Clients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Students/Staff</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04244">
                <a:tc gridSpan="2">
                  <a:txBody>
                    <a:bodyPr/>
                    <a:lstStyle/>
                    <a:p>
                      <a:pPr algn="ctr"/>
                      <a:r>
                        <a:rPr lang="en-US" sz="2400" dirty="0" smtClean="0"/>
                        <a:t>less than 50% drive their own car to work/school.</a:t>
                      </a:r>
                      <a:br>
                        <a:rPr lang="en-US" sz="2400" dirty="0" smtClean="0"/>
                      </a:br>
                      <a:endParaRPr lang="en-US" sz="24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Unmet Transportation Needs Survey</a:t>
            </a:r>
            <a:endParaRPr lang="en-US" dirty="0"/>
          </a:p>
        </p:txBody>
      </p:sp>
      <p:sp>
        <p:nvSpPr>
          <p:cNvPr id="3" name="Content Placeholder 2"/>
          <p:cNvSpPr>
            <a:spLocks noGrp="1"/>
          </p:cNvSpPr>
          <p:nvPr>
            <p:ph sz="quarter" idx="1"/>
          </p:nvPr>
        </p:nvSpPr>
        <p:spPr/>
        <p:txBody>
          <a:bodyPr/>
          <a:lstStyle/>
          <a:p>
            <a:r>
              <a:rPr lang="en-US" dirty="0" smtClean="0"/>
              <a:t>Trip Origins</a:t>
            </a:r>
          </a:p>
          <a:p>
            <a:endParaRPr lang="en-US" dirty="0"/>
          </a:p>
        </p:txBody>
      </p:sp>
      <p:graphicFrame>
        <p:nvGraphicFramePr>
          <p:cNvPr id="4" name="Table 3"/>
          <p:cNvGraphicFramePr>
            <a:graphicFrameLocks noGrp="1"/>
          </p:cNvGraphicFramePr>
          <p:nvPr/>
        </p:nvGraphicFramePr>
        <p:xfrm>
          <a:off x="1600200" y="2362200"/>
          <a:ext cx="6096000" cy="4114800"/>
        </p:xfrm>
        <a:graphic>
          <a:graphicData uri="http://schemas.openxmlformats.org/drawingml/2006/table">
            <a:tbl>
              <a:tblPr firstRow="1" bandRow="1">
                <a:tableStyleId>{2D5ABB26-0587-4C30-8999-92F81FD0307C}</a:tableStyleId>
              </a:tblPr>
              <a:tblGrid>
                <a:gridCol w="3048000"/>
                <a:gridCol w="3048000"/>
              </a:tblGrid>
              <a:tr h="870777">
                <a:tc>
                  <a:txBody>
                    <a:bodyPr/>
                    <a:lstStyle/>
                    <a:p>
                      <a:pPr algn="ctr"/>
                      <a:r>
                        <a:rPr lang="en-US" sz="2200" b="1" dirty="0" smtClean="0">
                          <a:solidFill>
                            <a:schemeClr val="bg1">
                              <a:lumMod val="95000"/>
                            </a:schemeClr>
                          </a:solidFill>
                        </a:rPr>
                        <a:t>EMPLOYMENT</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200" b="1" dirty="0" smtClean="0">
                          <a:solidFill>
                            <a:schemeClr val="bg1">
                              <a:lumMod val="95000"/>
                            </a:schemeClr>
                          </a:solidFill>
                        </a:rPr>
                        <a:t>EDUCATION</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3244023">
                <a:tc>
                  <a:txBody>
                    <a:bodyPr/>
                    <a:lstStyle/>
                    <a:p>
                      <a:pPr algn="ctr"/>
                      <a:r>
                        <a:rPr lang="en-US" sz="2200" dirty="0" smtClean="0"/>
                        <a:t>Predominantly in the 4 cities (New Bedford, Fall River, Taunton, Attleboro)</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smtClean="0"/>
                        <a:t>Predominantly in the 4 cities (New Bedford, Fall River, Taunton, Attleboro)</a:t>
                      </a:r>
                    </a:p>
                    <a:p>
                      <a:pPr algn="ctr"/>
                      <a:endParaRPr lang="en-US" sz="2200" dirty="0" smtClean="0"/>
                    </a:p>
                    <a:p>
                      <a:pPr algn="ctr"/>
                      <a:r>
                        <a:rPr lang="en-US" sz="2200" dirty="0" smtClean="0"/>
                        <a:t>But also: Mansfield, Marshfield</a:t>
                      </a:r>
                      <a:r>
                        <a:rPr lang="en-US" sz="2200" baseline="0" dirty="0" smtClean="0"/>
                        <a:t>, Hanover, Plymouth</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Unmet Transportation Needs Survey</a:t>
            </a:r>
            <a:endParaRPr lang="en-US" dirty="0"/>
          </a:p>
        </p:txBody>
      </p:sp>
      <p:graphicFrame>
        <p:nvGraphicFramePr>
          <p:cNvPr id="4" name="Table 3"/>
          <p:cNvGraphicFramePr>
            <a:graphicFrameLocks noGrp="1"/>
          </p:cNvGraphicFramePr>
          <p:nvPr/>
        </p:nvGraphicFramePr>
        <p:xfrm>
          <a:off x="1600200" y="2362200"/>
          <a:ext cx="6096000" cy="3124199"/>
        </p:xfrm>
        <a:graphic>
          <a:graphicData uri="http://schemas.openxmlformats.org/drawingml/2006/table">
            <a:tbl>
              <a:tblPr firstRow="1" bandRow="1">
                <a:tableStyleId>{2D5ABB26-0587-4C30-8999-92F81FD0307C}</a:tableStyleId>
              </a:tblPr>
              <a:tblGrid>
                <a:gridCol w="3048000"/>
                <a:gridCol w="3048000"/>
              </a:tblGrid>
              <a:tr h="539985">
                <a:tc>
                  <a:txBody>
                    <a:bodyPr/>
                    <a:lstStyle/>
                    <a:p>
                      <a:pPr algn="ctr"/>
                      <a:r>
                        <a:rPr lang="en-US" sz="2200" b="1" dirty="0" smtClean="0">
                          <a:solidFill>
                            <a:schemeClr val="bg1">
                              <a:lumMod val="95000"/>
                            </a:schemeClr>
                          </a:solidFill>
                        </a:rPr>
                        <a:t>EMPLOYMENT</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200" b="1" dirty="0" smtClean="0">
                          <a:solidFill>
                            <a:schemeClr val="bg1">
                              <a:lumMod val="95000"/>
                            </a:schemeClr>
                          </a:solidFill>
                        </a:rPr>
                        <a:t>EDUCATION</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539985">
                <a:tc>
                  <a:txBody>
                    <a:bodyPr/>
                    <a:lstStyle/>
                    <a:p>
                      <a:pPr algn="ctr"/>
                      <a:r>
                        <a:rPr lang="en-US" sz="2400" dirty="0" smtClean="0"/>
                        <a:t>84% </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71%</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9985">
                <a:tc>
                  <a:txBody>
                    <a:bodyPr/>
                    <a:lstStyle/>
                    <a:p>
                      <a:pPr algn="ctr"/>
                      <a:r>
                        <a:rPr lang="en-US" sz="2200" dirty="0" smtClean="0"/>
                        <a:t>Employees/Clients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Students/Staff</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04244">
                <a:tc gridSpan="2">
                  <a:txBody>
                    <a:bodyPr/>
                    <a:lstStyle/>
                    <a:p>
                      <a:pPr algn="ctr"/>
                      <a:r>
                        <a:rPr lang="en-US" sz="2400" dirty="0" smtClean="0"/>
                        <a:t>use a fixed route public bus to get to work/school. </a:t>
                      </a:r>
                      <a:br>
                        <a:rPr lang="en-US" sz="2400" dirty="0" smtClean="0"/>
                      </a:br>
                      <a:endParaRPr lang="en-US" sz="24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Unmet Transportation Needs Survey</a:t>
            </a:r>
            <a:endParaRPr lang="en-US" dirty="0"/>
          </a:p>
        </p:txBody>
      </p:sp>
      <p:graphicFrame>
        <p:nvGraphicFramePr>
          <p:cNvPr id="4" name="Table 3"/>
          <p:cNvGraphicFramePr>
            <a:graphicFrameLocks noGrp="1"/>
          </p:cNvGraphicFramePr>
          <p:nvPr/>
        </p:nvGraphicFramePr>
        <p:xfrm>
          <a:off x="1600200" y="2362200"/>
          <a:ext cx="6096000" cy="3505201"/>
        </p:xfrm>
        <a:graphic>
          <a:graphicData uri="http://schemas.openxmlformats.org/drawingml/2006/table">
            <a:tbl>
              <a:tblPr firstRow="1" bandRow="1">
                <a:tableStyleId>{2D5ABB26-0587-4C30-8999-92F81FD0307C}</a:tableStyleId>
              </a:tblPr>
              <a:tblGrid>
                <a:gridCol w="3048000"/>
                <a:gridCol w="3048000"/>
              </a:tblGrid>
              <a:tr h="596250">
                <a:tc>
                  <a:txBody>
                    <a:bodyPr/>
                    <a:lstStyle/>
                    <a:p>
                      <a:pPr algn="ctr"/>
                      <a:r>
                        <a:rPr lang="en-US" sz="2200" b="1" dirty="0" smtClean="0">
                          <a:solidFill>
                            <a:schemeClr val="bg1">
                              <a:lumMod val="95000"/>
                            </a:schemeClr>
                          </a:solidFill>
                        </a:rPr>
                        <a:t>EMPLOYMENT</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200" b="1" dirty="0" smtClean="0">
                          <a:solidFill>
                            <a:schemeClr val="bg1">
                              <a:lumMod val="95000"/>
                            </a:schemeClr>
                          </a:solidFill>
                        </a:rPr>
                        <a:t>EDUCATION</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596250">
                <a:tc>
                  <a:txBody>
                    <a:bodyPr/>
                    <a:lstStyle/>
                    <a:p>
                      <a:pPr algn="ctr"/>
                      <a:r>
                        <a:rPr lang="en-US" sz="2400" dirty="0" smtClean="0"/>
                        <a:t>92% </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71%</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250">
                <a:tc>
                  <a:txBody>
                    <a:bodyPr/>
                    <a:lstStyle/>
                    <a:p>
                      <a:pPr algn="ctr"/>
                      <a:r>
                        <a:rPr lang="en-US" sz="2200" dirty="0" smtClean="0"/>
                        <a:t>Employees/Clients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Students/Staff</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1645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provide information about transportation to their employees/clients and that information is predominantly about fixed route public bus or Dial-a-Ride/Van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Unmet Transportation Needs Survey</a:t>
            </a:r>
            <a:endParaRPr lang="en-US" dirty="0"/>
          </a:p>
        </p:txBody>
      </p:sp>
      <p:sp>
        <p:nvSpPr>
          <p:cNvPr id="3" name="Content Placeholder 2"/>
          <p:cNvSpPr>
            <a:spLocks noGrp="1"/>
          </p:cNvSpPr>
          <p:nvPr>
            <p:ph sz="quarter" idx="1"/>
          </p:nvPr>
        </p:nvSpPr>
        <p:spPr>
          <a:xfrm>
            <a:off x="612648" y="1600200"/>
            <a:ext cx="8153400" cy="4876800"/>
          </a:xfrm>
        </p:spPr>
        <p:txBody>
          <a:bodyPr>
            <a:normAutofit/>
          </a:bodyPr>
          <a:lstStyle/>
          <a:p>
            <a:r>
              <a:rPr lang="en-US" dirty="0" smtClean="0"/>
              <a:t>Most respondents stated that their place of business is located near a local fixed-bus route. </a:t>
            </a:r>
          </a:p>
          <a:p>
            <a:pPr>
              <a:buNone/>
            </a:pPr>
            <a:endParaRPr lang="en-US" dirty="0" smtClean="0"/>
          </a:p>
          <a:p>
            <a:r>
              <a:rPr lang="en-US" dirty="0" smtClean="0"/>
              <a:t>Most respondents feel they are familiar with transportation in their area and would like to provide information about transportation options to their employees/students.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Unmet Transportation Needs Survey</a:t>
            </a:r>
            <a:endParaRPr lang="en-US" dirty="0"/>
          </a:p>
        </p:txBody>
      </p:sp>
      <p:graphicFrame>
        <p:nvGraphicFramePr>
          <p:cNvPr id="4" name="Table 3"/>
          <p:cNvGraphicFramePr>
            <a:graphicFrameLocks noGrp="1"/>
          </p:cNvGraphicFramePr>
          <p:nvPr/>
        </p:nvGraphicFramePr>
        <p:xfrm>
          <a:off x="609600" y="2099744"/>
          <a:ext cx="8001000" cy="4148655"/>
        </p:xfrm>
        <a:graphic>
          <a:graphicData uri="http://schemas.openxmlformats.org/drawingml/2006/table">
            <a:tbl>
              <a:tblPr firstRow="1" bandRow="1">
                <a:tableStyleId>{2D5ABB26-0587-4C30-8999-92F81FD0307C}</a:tableStyleId>
              </a:tblPr>
              <a:tblGrid>
                <a:gridCol w="4000500"/>
                <a:gridCol w="4000500"/>
              </a:tblGrid>
              <a:tr h="451604">
                <a:tc>
                  <a:txBody>
                    <a:bodyPr/>
                    <a:lstStyle/>
                    <a:p>
                      <a:pPr algn="ctr"/>
                      <a:r>
                        <a:rPr lang="en-US" sz="2200" b="1" dirty="0" smtClean="0">
                          <a:solidFill>
                            <a:schemeClr val="bg1">
                              <a:lumMod val="95000"/>
                            </a:schemeClr>
                          </a:solidFill>
                        </a:rPr>
                        <a:t>EMPLOYMENT</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200" b="1" dirty="0" smtClean="0">
                          <a:solidFill>
                            <a:schemeClr val="bg1">
                              <a:lumMod val="95000"/>
                            </a:schemeClr>
                          </a:solidFill>
                        </a:rPr>
                        <a:t>EDUCATION</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483862">
                <a:tc>
                  <a:txBody>
                    <a:bodyPr/>
                    <a:lstStyle/>
                    <a:p>
                      <a:pPr algn="ctr"/>
                      <a:r>
                        <a:rPr lang="en-US" sz="2400" dirty="0" smtClean="0"/>
                        <a:t>72% </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57%</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1604">
                <a:tc>
                  <a:txBody>
                    <a:bodyPr/>
                    <a:lstStyle/>
                    <a:p>
                      <a:pPr algn="ctr"/>
                      <a:r>
                        <a:rPr lang="en-US" sz="2200" dirty="0" smtClean="0"/>
                        <a:t>Employees/Clients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Students/Staff</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615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stated that they </a:t>
                      </a:r>
                      <a:r>
                        <a:rPr lang="en-US" sz="2000" b="1" dirty="0" smtClean="0"/>
                        <a:t>DO NOT </a:t>
                      </a:r>
                      <a:r>
                        <a:rPr lang="en-US" sz="2000" dirty="0" smtClean="0"/>
                        <a:t>partner with other organizations to provide transportation but </a:t>
                      </a:r>
                      <a:r>
                        <a:rPr lang="en-US" sz="2000" b="1" dirty="0" smtClean="0"/>
                        <a:t>100%</a:t>
                      </a:r>
                      <a:r>
                        <a:rPr lang="en-US" sz="2000" dirty="0" smtClean="0"/>
                        <a:t> answered that they would be interested in learning more about transportation coordination efforts in their area.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stated that they </a:t>
                      </a:r>
                      <a:r>
                        <a:rPr lang="en-US" sz="2000" b="1" dirty="0" smtClean="0"/>
                        <a:t>DO</a:t>
                      </a:r>
                      <a:r>
                        <a:rPr lang="en-US" sz="2000" baseline="0" dirty="0" smtClean="0"/>
                        <a:t> partner with other organizations to provide transportation and </a:t>
                      </a:r>
                      <a:r>
                        <a:rPr lang="en-US" sz="2000" b="1" baseline="0" dirty="0" smtClean="0"/>
                        <a:t>71% </a:t>
                      </a:r>
                      <a:r>
                        <a:rPr lang="en-US" sz="2000" dirty="0" smtClean="0"/>
                        <a:t>answered that they would be interested in learning more about transportation coordination efforts in their area.</a:t>
                      </a:r>
                      <a:endParaRPr lang="en-US" sz="2000" b="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75000"/>
                  </a:schemeClr>
                </a:solidFill>
              </a:rPr>
              <a:t>Who We Are</a:t>
            </a:r>
            <a:endParaRPr lang="en-US" dirty="0">
              <a:solidFill>
                <a:schemeClr val="bg2">
                  <a:lumMod val="75000"/>
                </a:schemeClr>
              </a:solidFill>
            </a:endParaRPr>
          </a:p>
        </p:txBody>
      </p:sp>
      <p:pic>
        <p:nvPicPr>
          <p:cNvPr id="4" name="Picture 3" descr="serccot communities.jpg"/>
          <p:cNvPicPr>
            <a:picLocks noChangeAspect="1"/>
          </p:cNvPicPr>
          <p:nvPr/>
        </p:nvPicPr>
        <p:blipFill>
          <a:blip r:embed="rId2" cstate="print"/>
          <a:srcRect l="3333" t="2876" r="4444" b="2222"/>
          <a:stretch>
            <a:fillRect/>
          </a:stretch>
        </p:blipFill>
        <p:spPr>
          <a:xfrm>
            <a:off x="0" y="1524000"/>
            <a:ext cx="6324600" cy="5029200"/>
          </a:xfrm>
          <a:prstGeom prst="rect">
            <a:avLst/>
          </a:prstGeom>
        </p:spPr>
      </p:pic>
      <p:sp>
        <p:nvSpPr>
          <p:cNvPr id="5" name="TextBox 4"/>
          <p:cNvSpPr txBox="1"/>
          <p:nvPr/>
        </p:nvSpPr>
        <p:spPr>
          <a:xfrm>
            <a:off x="5029200" y="2612172"/>
            <a:ext cx="3962400" cy="4093428"/>
          </a:xfrm>
          <a:prstGeom prst="rect">
            <a:avLst/>
          </a:prstGeom>
          <a:solidFill>
            <a:schemeClr val="bg1"/>
          </a:solidFill>
          <a:ln w="19050">
            <a:solidFill>
              <a:schemeClr val="bg2"/>
            </a:solidFill>
          </a:ln>
        </p:spPr>
        <p:txBody>
          <a:bodyPr wrap="square" rtlCol="0">
            <a:spAutoFit/>
          </a:bodyPr>
          <a:lstStyle/>
          <a:p>
            <a:r>
              <a:rPr lang="en-US" sz="2000" u="sng" dirty="0" smtClean="0"/>
              <a:t>Members include:</a:t>
            </a:r>
          </a:p>
          <a:p>
            <a:pPr>
              <a:buFont typeface="Arial" pitchFamily="34" charset="0"/>
              <a:buChar char="•"/>
            </a:pPr>
            <a:r>
              <a:rPr lang="en-US" sz="1600" dirty="0" smtClean="0"/>
              <a:t> Regional Transit Authorities (GATRA, SRTA)</a:t>
            </a:r>
          </a:p>
          <a:p>
            <a:pPr>
              <a:buFont typeface="Arial" pitchFamily="34" charset="0"/>
              <a:buChar char="•"/>
            </a:pPr>
            <a:r>
              <a:rPr lang="en-US" sz="1600" dirty="0" smtClean="0"/>
              <a:t> Regional Planning Agencies (SRPEDD, OCPC, MAPC)</a:t>
            </a:r>
          </a:p>
          <a:p>
            <a:pPr>
              <a:buFont typeface="Arial" pitchFamily="34" charset="0"/>
              <a:buChar char="•"/>
            </a:pPr>
            <a:r>
              <a:rPr lang="en-US" sz="1600" dirty="0" smtClean="0"/>
              <a:t> State Human Service Agencies</a:t>
            </a:r>
          </a:p>
          <a:p>
            <a:pPr>
              <a:buFont typeface="Arial" pitchFamily="34" charset="0"/>
              <a:buChar char="•"/>
            </a:pPr>
            <a:r>
              <a:rPr lang="en-US" sz="1600" dirty="0" smtClean="0"/>
              <a:t> Elder Affairs (ADRCs, AAAs, COAs)</a:t>
            </a:r>
          </a:p>
          <a:p>
            <a:pPr>
              <a:buFont typeface="Arial" pitchFamily="34" charset="0"/>
              <a:buChar char="•"/>
            </a:pPr>
            <a:r>
              <a:rPr lang="en-US" sz="1600" dirty="0" smtClean="0"/>
              <a:t> Community Organizations (United Way)</a:t>
            </a:r>
          </a:p>
          <a:p>
            <a:pPr>
              <a:buFont typeface="Arial" pitchFamily="34" charset="0"/>
              <a:buChar char="•"/>
            </a:pPr>
            <a:r>
              <a:rPr lang="en-US" sz="1600" dirty="0" smtClean="0"/>
              <a:t> Educational Institutions (BCC)</a:t>
            </a:r>
          </a:p>
          <a:p>
            <a:pPr>
              <a:buFont typeface="Arial" pitchFamily="34" charset="0"/>
              <a:buChar char="•"/>
            </a:pPr>
            <a:r>
              <a:rPr lang="en-US" sz="1600" dirty="0" smtClean="0"/>
              <a:t> Organizations Serving the Homeless (SOCO, Catholic Social Services)</a:t>
            </a:r>
          </a:p>
          <a:p>
            <a:pPr>
              <a:buFont typeface="Arial" pitchFamily="34" charset="0"/>
              <a:buChar char="•"/>
            </a:pPr>
            <a:r>
              <a:rPr lang="en-US" sz="1600" dirty="0" smtClean="0"/>
              <a:t>  Labor and Workforce Development (Career Centers, Chamber of Commerce, WIBs)</a:t>
            </a:r>
          </a:p>
          <a:p>
            <a:pPr>
              <a:buFont typeface="Arial" pitchFamily="34" charset="0"/>
              <a:buChar char="•"/>
            </a:pPr>
            <a:r>
              <a:rPr lang="en-US" sz="1600" dirty="0" smtClean="0"/>
              <a:t> Private Transportation Providers</a:t>
            </a:r>
          </a:p>
          <a:p>
            <a:pPr>
              <a:buFont typeface="Arial" pitchFamily="34" charset="0"/>
              <a:buChar char="•"/>
            </a:pPr>
            <a:r>
              <a:rPr lang="en-US" sz="1600" dirty="0" smtClean="0"/>
              <a:t> Independent Living Centers</a:t>
            </a:r>
          </a:p>
          <a:p>
            <a:pPr>
              <a:buFont typeface="Arial" pitchFamily="34" charset="0"/>
              <a:buChar char="•"/>
            </a:pPr>
            <a:r>
              <a:rPr lang="en-US" sz="1600" dirty="0" smtClean="0"/>
              <a:t> Businesses</a:t>
            </a:r>
          </a:p>
          <a:p>
            <a:pPr>
              <a:buFont typeface="Arial" pitchFamily="34" charset="0"/>
              <a:buChar char="•"/>
            </a:pPr>
            <a:r>
              <a:rPr lang="en-US" sz="1600" dirty="0" smtClean="0"/>
              <a:t> Transportation Advocates </a:t>
            </a:r>
            <a:endParaRPr lang="en-US" sz="1600" dirty="0"/>
          </a:p>
        </p:txBody>
      </p:sp>
      <p:sp>
        <p:nvSpPr>
          <p:cNvPr id="6" name="TextBox 5"/>
          <p:cNvSpPr txBox="1"/>
          <p:nvPr/>
        </p:nvSpPr>
        <p:spPr>
          <a:xfrm>
            <a:off x="4191000" y="1524000"/>
            <a:ext cx="4953000" cy="1005840"/>
          </a:xfrm>
          <a:prstGeom prst="rect">
            <a:avLst/>
          </a:prstGeom>
          <a:solidFill>
            <a:schemeClr val="bg1"/>
          </a:solidFill>
        </p:spPr>
        <p:txBody>
          <a:bodyPr wrap="square" rtlCol="0">
            <a:spAutoFit/>
          </a:bodyPr>
          <a:lstStyle/>
          <a:p>
            <a:pPr algn="ctr"/>
            <a:r>
              <a:rPr lang="en-US" sz="2000" dirty="0" smtClean="0"/>
              <a:t>South East Regional Coordinating Council on Transportation (SERCCOT)</a:t>
            </a:r>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Unmet Transportation Needs Survey</a:t>
            </a:r>
            <a:endParaRPr lang="en-US" dirty="0"/>
          </a:p>
        </p:txBody>
      </p:sp>
      <p:graphicFrame>
        <p:nvGraphicFramePr>
          <p:cNvPr id="4" name="Table 3"/>
          <p:cNvGraphicFramePr>
            <a:graphicFrameLocks noGrp="1"/>
          </p:cNvGraphicFramePr>
          <p:nvPr/>
        </p:nvGraphicFramePr>
        <p:xfrm>
          <a:off x="381000" y="1676402"/>
          <a:ext cx="8382001" cy="4984786"/>
        </p:xfrm>
        <a:graphic>
          <a:graphicData uri="http://schemas.openxmlformats.org/drawingml/2006/table">
            <a:tbl>
              <a:tblPr firstRow="1" bandRow="1">
                <a:tableStyleId>{2D5ABB26-0587-4C30-8999-92F81FD0307C}</a:tableStyleId>
              </a:tblPr>
              <a:tblGrid>
                <a:gridCol w="3886200"/>
                <a:gridCol w="2362200"/>
                <a:gridCol w="2133601"/>
              </a:tblGrid>
              <a:tr h="516853">
                <a:tc>
                  <a:txBody>
                    <a:bodyPr/>
                    <a:lstStyle/>
                    <a:p>
                      <a:pPr algn="ctr"/>
                      <a:r>
                        <a:rPr lang="en-US" sz="2000" b="1" dirty="0" smtClean="0">
                          <a:solidFill>
                            <a:schemeClr val="bg1">
                              <a:lumMod val="95000"/>
                            </a:schemeClr>
                          </a:solidFill>
                        </a:rPr>
                        <a:t>Interested</a:t>
                      </a:r>
                      <a:r>
                        <a:rPr lang="en-US" sz="2000" b="1" baseline="0" dirty="0" smtClean="0">
                          <a:solidFill>
                            <a:schemeClr val="bg1">
                              <a:lumMod val="95000"/>
                            </a:schemeClr>
                          </a:solidFill>
                        </a:rPr>
                        <a:t> in learning more about  the following programs:</a:t>
                      </a:r>
                      <a:endParaRPr lang="en-US" sz="20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200" b="1" dirty="0" smtClean="0">
                          <a:solidFill>
                            <a:schemeClr val="bg1">
                              <a:lumMod val="95000"/>
                            </a:schemeClr>
                          </a:solidFill>
                        </a:rPr>
                        <a:t>EMPLOYMENT</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200" b="1" dirty="0" smtClean="0">
                          <a:solidFill>
                            <a:schemeClr val="bg1">
                              <a:lumMod val="95000"/>
                            </a:schemeClr>
                          </a:solidFill>
                        </a:rPr>
                        <a:t>EDUCATION</a:t>
                      </a:r>
                      <a:endParaRPr lang="en-US" sz="2200" b="1" dirty="0">
                        <a:solidFill>
                          <a:schemeClr val="bg1">
                            <a:lumMod val="9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580863">
                <a:tc>
                  <a:txBody>
                    <a:bodyPr/>
                    <a:lstStyle/>
                    <a:p>
                      <a:r>
                        <a:rPr lang="en-US" sz="2000" b="1" dirty="0" smtClean="0"/>
                        <a:t>Public Transportation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000" b="1" kern="1200" dirty="0" smtClean="0">
                          <a:solidFill>
                            <a:schemeClr val="tx1"/>
                          </a:solidFill>
                          <a:latin typeface="+mn-lt"/>
                          <a:ea typeface="+mn-ea"/>
                          <a:cs typeface="+mn-cs"/>
                        </a:rPr>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1079">
                <a:tc>
                  <a:txBody>
                    <a:bodyPr/>
                    <a:lstStyle/>
                    <a:p>
                      <a:r>
                        <a:rPr lang="en-US" sz="2000" b="1" dirty="0" smtClean="0"/>
                        <a:t>Transportation</a:t>
                      </a:r>
                      <a:r>
                        <a:rPr lang="en-US" sz="2000" b="1" baseline="0" dirty="0" smtClean="0"/>
                        <a:t> Coordination</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100%</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000" b="1" kern="1200" dirty="0" smtClean="0">
                          <a:solidFill>
                            <a:schemeClr val="tx1"/>
                          </a:solidFill>
                          <a:latin typeface="+mn-lt"/>
                          <a:ea typeface="+mn-ea"/>
                          <a:cs typeface="+mn-cs"/>
                        </a:rPr>
                        <a:t>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5519">
                <a:tc>
                  <a:txBody>
                    <a:bodyPr/>
                    <a:lstStyle/>
                    <a:p>
                      <a:r>
                        <a:rPr lang="en-US" sz="2000" b="0" dirty="0" smtClean="0"/>
                        <a:t>Employer Transit Pass Program</a:t>
                      </a: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42%</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000" kern="1200" dirty="0" smtClean="0">
                          <a:solidFill>
                            <a:schemeClr val="tx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1079">
                <a:tc>
                  <a:txBody>
                    <a:bodyPr/>
                    <a:lstStyle/>
                    <a:p>
                      <a:r>
                        <a:rPr lang="en-US" sz="2000" b="1" dirty="0" smtClean="0"/>
                        <a:t>Online </a:t>
                      </a:r>
                      <a:r>
                        <a:rPr lang="en-US" sz="2000" b="1" dirty="0" err="1" smtClean="0"/>
                        <a:t>Ridematching</a:t>
                      </a:r>
                      <a:r>
                        <a:rPr lang="en-US" sz="2000" b="1" dirty="0" smtClean="0"/>
                        <a:t> (</a:t>
                      </a:r>
                      <a:r>
                        <a:rPr lang="en-US" sz="2000" b="1" dirty="0" err="1" smtClean="0"/>
                        <a:t>MassRIDES</a:t>
                      </a:r>
                      <a:r>
                        <a:rPr lang="en-US" sz="2000" b="1" dirty="0" smtClean="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54%</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000" b="1" kern="1200" dirty="0" smtClean="0">
                          <a:solidFill>
                            <a:schemeClr val="tx1"/>
                          </a:solidFill>
                          <a:latin typeface="+mn-lt"/>
                          <a:ea typeface="+mn-ea"/>
                          <a:cs typeface="+mn-cs"/>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5056">
                <a:tc>
                  <a:txBody>
                    <a:bodyPr/>
                    <a:lstStyle/>
                    <a:p>
                      <a:r>
                        <a:rPr lang="en-US" sz="2000" b="0" dirty="0" smtClean="0"/>
                        <a:t>Commuter Incentives</a:t>
                      </a: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29%</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000" kern="1200" dirty="0" smtClean="0">
                          <a:solidFill>
                            <a:schemeClr val="tx1"/>
                          </a:solidFill>
                          <a:latin typeface="+mn-lt"/>
                          <a:ea typeface="+mn-ea"/>
                          <a:cs typeface="+mn-cs"/>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000" b="0" dirty="0" smtClean="0"/>
                        <a:t>Emergency Ride Home Program</a:t>
                      </a: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58%</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000" kern="1200" dirty="0" smtClean="0">
                          <a:solidFill>
                            <a:schemeClr val="tx1"/>
                          </a:solidFill>
                          <a:latin typeface="+mn-lt"/>
                          <a:ea typeface="+mn-ea"/>
                          <a:cs typeface="+mn-cs"/>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0070">
                <a:tc>
                  <a:txBody>
                    <a:bodyPr/>
                    <a:lstStyle/>
                    <a:p>
                      <a:r>
                        <a:rPr lang="en-US" sz="2000" b="0" dirty="0" smtClean="0"/>
                        <a:t>Vanpool Formation</a:t>
                      </a:r>
                      <a:r>
                        <a:rPr lang="en-US" sz="2000" b="0" baseline="0" dirty="0" smtClean="0"/>
                        <a:t> and Support</a:t>
                      </a: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54%</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000" kern="1200" dirty="0" smtClean="0">
                          <a:solidFill>
                            <a:schemeClr val="tx1"/>
                          </a:solidFill>
                          <a:latin typeface="+mn-lt"/>
                          <a:ea typeface="+mn-ea"/>
                          <a:cs typeface="+mn-cs"/>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733800"/>
            <a:ext cx="6858000" cy="990600"/>
          </a:xfrm>
        </p:spPr>
        <p:txBody>
          <a:bodyPr>
            <a:normAutofit fontScale="90000"/>
          </a:bodyPr>
          <a:lstStyle/>
          <a:p>
            <a:pPr algn="ctr"/>
            <a:r>
              <a:rPr lang="en-US" sz="4000" b="1" dirty="0">
                <a:latin typeface="+mn-lt"/>
              </a:rPr>
              <a:t>Ways to Work and School: </a:t>
            </a:r>
            <a:r>
              <a:rPr lang="en-US" sz="4000" b="1" dirty="0" smtClean="0">
                <a:latin typeface="+mn-lt"/>
              </a:rPr>
              <a:t>Transportation Options 2015</a:t>
            </a:r>
            <a:endParaRPr lang="en-US" sz="4000" b="1" dirty="0">
              <a:latin typeface="+mn-lt"/>
            </a:endParaRPr>
          </a:p>
        </p:txBody>
      </p:sp>
      <p:sp>
        <p:nvSpPr>
          <p:cNvPr id="3" name="Subtitle 2"/>
          <p:cNvSpPr>
            <a:spLocks noGrp="1"/>
          </p:cNvSpPr>
          <p:nvPr>
            <p:ph type="subTitle" idx="1"/>
          </p:nvPr>
        </p:nvSpPr>
        <p:spPr/>
        <p:txBody>
          <a:bodyPr>
            <a:normAutofit/>
          </a:bodyPr>
          <a:lstStyle/>
          <a:p>
            <a:pPr algn="ctr"/>
            <a:r>
              <a:rPr lang="en-US" sz="2400" dirty="0" smtClean="0">
                <a:solidFill>
                  <a:schemeClr val="accent2"/>
                </a:solidFill>
                <a:latin typeface="+mn-lt"/>
              </a:rPr>
              <a:t>Adam Blye, Outreach Coordinator</a:t>
            </a:r>
          </a:p>
        </p:txBody>
      </p:sp>
      <p:pic>
        <p:nvPicPr>
          <p:cNvPr id="4" name="Picture 3" descr="2010MassRIDES-Logo.jpg"/>
          <p:cNvPicPr>
            <a:picLocks noChangeAspect="1"/>
          </p:cNvPicPr>
          <p:nvPr/>
        </p:nvPicPr>
        <p:blipFill>
          <a:blip r:embed="rId2" cstate="print"/>
          <a:stretch>
            <a:fillRect/>
          </a:stretch>
        </p:blipFill>
        <p:spPr>
          <a:xfrm>
            <a:off x="2057400" y="2362200"/>
            <a:ext cx="4724400" cy="103346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000" dirty="0" smtClean="0">
                <a:solidFill>
                  <a:schemeClr val="accent1"/>
                </a:solidFill>
                <a:effectLst>
                  <a:outerShdw blurRad="38100" dist="38100" dir="2700000" algn="tl">
                    <a:srgbClr val="000000">
                      <a:alpha val="43137"/>
                    </a:srgbClr>
                  </a:outerShdw>
                </a:effectLst>
                <a:latin typeface="+mn-lt"/>
              </a:rPr>
              <a:t>Encouraging Mode Shift</a:t>
            </a:r>
            <a:endParaRPr lang="en-US" sz="4000" dirty="0">
              <a:solidFill>
                <a:schemeClr val="accent1"/>
              </a:solidFill>
              <a:effectLst>
                <a:outerShdw blurRad="38100" dist="38100" dir="2700000" algn="tl">
                  <a:srgbClr val="000000">
                    <a:alpha val="43137"/>
                  </a:srgbClr>
                </a:outerShdw>
              </a:effectLst>
              <a:latin typeface="+mn-lt"/>
            </a:endParaRPr>
          </a:p>
        </p:txBody>
      </p:sp>
      <p:sp>
        <p:nvSpPr>
          <p:cNvPr id="7" name="Text Placeholder 6"/>
          <p:cNvSpPr>
            <a:spLocks noGrp="1"/>
          </p:cNvSpPr>
          <p:nvPr>
            <p:ph type="body" idx="1"/>
          </p:nvPr>
        </p:nvSpPr>
        <p:spPr>
          <a:xfrm>
            <a:off x="457200" y="1285875"/>
            <a:ext cx="8229600" cy="685800"/>
          </a:xfrm>
        </p:spPr>
        <p:txBody>
          <a:bodyPr/>
          <a:lstStyle/>
          <a:p>
            <a:pPr algn="ctr"/>
            <a:r>
              <a:rPr lang="en-US" sz="2800" b="0" dirty="0" smtClean="0"/>
              <a:t>MassRIDES = Statewide Travel Options Program</a:t>
            </a:r>
            <a:endParaRPr lang="en-US" sz="2800" b="0" dirty="0"/>
          </a:p>
        </p:txBody>
      </p:sp>
      <p:sp>
        <p:nvSpPr>
          <p:cNvPr id="5" name="Content Placeholder 4"/>
          <p:cNvSpPr>
            <a:spLocks noGrp="1"/>
          </p:cNvSpPr>
          <p:nvPr>
            <p:ph sz="quarter" idx="2"/>
          </p:nvPr>
        </p:nvSpPr>
        <p:spPr>
          <a:xfrm>
            <a:off x="457200" y="2133600"/>
            <a:ext cx="8229600" cy="4038600"/>
          </a:xfrm>
        </p:spPr>
        <p:txBody>
          <a:bodyPr>
            <a:normAutofit fontScale="92500"/>
          </a:bodyPr>
          <a:lstStyle/>
          <a:p>
            <a:r>
              <a:rPr lang="en-US" dirty="0" smtClean="0">
                <a:solidFill>
                  <a:schemeClr val="accent2"/>
                </a:solidFill>
              </a:rPr>
              <a:t>Mission:</a:t>
            </a:r>
            <a:r>
              <a:rPr lang="en-US" dirty="0" smtClean="0"/>
              <a:t/>
            </a:r>
            <a:br>
              <a:rPr lang="en-US" dirty="0" smtClean="0"/>
            </a:br>
            <a:r>
              <a:rPr lang="en-US" dirty="0" smtClean="0"/>
              <a:t>- Reduce Traffic Congestion</a:t>
            </a:r>
            <a:br>
              <a:rPr lang="en-US" dirty="0" smtClean="0"/>
            </a:br>
            <a:r>
              <a:rPr lang="en-US" dirty="0" smtClean="0"/>
              <a:t>- Reduce emissions / improve air quality</a:t>
            </a:r>
          </a:p>
          <a:p>
            <a:endParaRPr lang="en-US" dirty="0"/>
          </a:p>
          <a:p>
            <a:r>
              <a:rPr lang="en-US" dirty="0" smtClean="0">
                <a:solidFill>
                  <a:schemeClr val="accent2"/>
                </a:solidFill>
              </a:rPr>
              <a:t>How We Accomplish This:</a:t>
            </a:r>
            <a:r>
              <a:rPr lang="en-US" dirty="0" smtClean="0"/>
              <a:t/>
            </a:r>
            <a:br>
              <a:rPr lang="en-US" dirty="0" smtClean="0"/>
            </a:br>
            <a:r>
              <a:rPr lang="en-US" dirty="0" smtClean="0"/>
              <a:t>- Work With Employers</a:t>
            </a:r>
            <a:br>
              <a:rPr lang="en-US" dirty="0" smtClean="0"/>
            </a:br>
            <a:r>
              <a:rPr lang="en-US" dirty="0" smtClean="0"/>
              <a:t>	- Outreach / Worksite Services </a:t>
            </a:r>
            <a:br>
              <a:rPr lang="en-US" dirty="0" smtClean="0"/>
            </a:br>
            <a:r>
              <a:rPr lang="en-US" dirty="0" smtClean="0"/>
              <a:t>          (marketing, posters, tax info, other tools &amp; resources)</a:t>
            </a:r>
            <a:br>
              <a:rPr lang="en-US" dirty="0" smtClean="0"/>
            </a:br>
            <a:r>
              <a:rPr lang="en-US" dirty="0" smtClean="0"/>
              <a:t>	- Emergency Ride Home Program (for employees only)</a:t>
            </a:r>
            <a:br>
              <a:rPr lang="en-US" dirty="0" smtClean="0"/>
            </a:br>
            <a:r>
              <a:rPr lang="en-US" dirty="0" smtClean="0"/>
              <a:t>	- Ride-matching (</a:t>
            </a:r>
            <a:r>
              <a:rPr lang="en-US" dirty="0" err="1" smtClean="0"/>
              <a:t>NuRide</a:t>
            </a:r>
            <a:r>
              <a:rPr lang="en-US" dirty="0" smtClean="0"/>
              <a:t>) and rewards program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chemeClr val="accent1"/>
                </a:solidFill>
                <a:effectLst>
                  <a:outerShdw blurRad="38100" dist="38100" dir="2700000" algn="tl">
                    <a:srgbClr val="000000">
                      <a:alpha val="43137"/>
                    </a:srgbClr>
                  </a:outerShdw>
                </a:effectLst>
                <a:latin typeface="+mn-lt"/>
              </a:rPr>
              <a:t>MassRIDES Outreach</a:t>
            </a:r>
            <a:endParaRPr lang="en-US" sz="4400" dirty="0">
              <a:solidFill>
                <a:schemeClr val="accent1"/>
              </a:solidFill>
              <a:effectLst>
                <a:outerShdw blurRad="38100" dist="38100" dir="2700000" algn="tl">
                  <a:srgbClr val="000000">
                    <a:alpha val="43137"/>
                  </a:srgbClr>
                </a:outerShdw>
              </a:effectLst>
              <a:latin typeface="+mn-lt"/>
            </a:endParaRPr>
          </a:p>
        </p:txBody>
      </p:sp>
      <p:sp>
        <p:nvSpPr>
          <p:cNvPr id="10" name="Content Placeholder 9"/>
          <p:cNvSpPr>
            <a:spLocks noGrp="1"/>
          </p:cNvSpPr>
          <p:nvPr>
            <p:ph sz="quarter" idx="1"/>
          </p:nvPr>
        </p:nvSpPr>
        <p:spPr>
          <a:xfrm>
            <a:off x="1295400" y="1219200"/>
            <a:ext cx="6248400" cy="5257800"/>
          </a:xfrm>
        </p:spPr>
        <p:txBody>
          <a:bodyPr>
            <a:normAutofit lnSpcReduction="10000"/>
          </a:bodyPr>
          <a:lstStyle/>
          <a:p>
            <a:r>
              <a:rPr lang="en-US" dirty="0" smtClean="0"/>
              <a:t>Commute Options Programs </a:t>
            </a:r>
          </a:p>
          <a:p>
            <a:pPr lvl="1"/>
            <a:r>
              <a:rPr lang="en-US" dirty="0" smtClean="0">
                <a:solidFill>
                  <a:schemeClr val="accent2"/>
                </a:solidFill>
              </a:rPr>
              <a:t>Marketing – newsletters, orientations</a:t>
            </a:r>
          </a:p>
          <a:p>
            <a:pPr lvl="1"/>
            <a:r>
              <a:rPr lang="en-US" dirty="0" smtClean="0">
                <a:solidFill>
                  <a:schemeClr val="accent2"/>
                </a:solidFill>
              </a:rPr>
              <a:t>Emergency Ride Home</a:t>
            </a:r>
          </a:p>
          <a:p>
            <a:pPr lvl="1"/>
            <a:r>
              <a:rPr lang="en-US" dirty="0" smtClean="0">
                <a:solidFill>
                  <a:schemeClr val="accent2"/>
                </a:solidFill>
              </a:rPr>
              <a:t>Onsite events</a:t>
            </a:r>
          </a:p>
          <a:p>
            <a:pPr lvl="1"/>
            <a:r>
              <a:rPr lang="en-US" dirty="0" smtClean="0">
                <a:solidFill>
                  <a:schemeClr val="accent2"/>
                </a:solidFill>
              </a:rPr>
              <a:t>Preferential parking</a:t>
            </a:r>
          </a:p>
          <a:p>
            <a:pPr lvl="1"/>
            <a:r>
              <a:rPr lang="en-US" dirty="0" smtClean="0">
                <a:solidFill>
                  <a:schemeClr val="accent2"/>
                </a:solidFill>
              </a:rPr>
              <a:t>Bike racks, showers, lockers</a:t>
            </a:r>
          </a:p>
          <a:p>
            <a:pPr lvl="1"/>
            <a:r>
              <a:rPr lang="en-US" dirty="0" smtClean="0">
                <a:solidFill>
                  <a:schemeClr val="accent2"/>
                </a:solidFill>
              </a:rPr>
              <a:t>Transit passes available </a:t>
            </a:r>
          </a:p>
          <a:p>
            <a:pPr lvl="1"/>
            <a:r>
              <a:rPr lang="en-US" dirty="0" smtClean="0">
                <a:solidFill>
                  <a:schemeClr val="accent2"/>
                </a:solidFill>
              </a:rPr>
              <a:t>Monthly promotions</a:t>
            </a:r>
          </a:p>
          <a:p>
            <a:pPr lvl="1"/>
            <a:r>
              <a:rPr lang="en-US" dirty="0" smtClean="0">
                <a:solidFill>
                  <a:schemeClr val="accent2"/>
                </a:solidFill>
              </a:rPr>
              <a:t>Transit, vanpool subsidies</a:t>
            </a:r>
          </a:p>
          <a:p>
            <a:pPr lvl="1"/>
            <a:r>
              <a:rPr lang="en-US" dirty="0" smtClean="0">
                <a:solidFill>
                  <a:schemeClr val="accent2"/>
                </a:solidFill>
              </a:rPr>
              <a:t>Formal telework, CWW</a:t>
            </a:r>
          </a:p>
          <a:p>
            <a:pPr lvl="1"/>
            <a:r>
              <a:rPr lang="en-US" dirty="0" smtClean="0">
                <a:solidFill>
                  <a:schemeClr val="accent2"/>
                </a:solidFill>
              </a:rPr>
              <a:t>Pre-tax benefits</a:t>
            </a:r>
          </a:p>
          <a:p>
            <a:pPr lvl="1"/>
            <a:r>
              <a:rPr lang="en-US" dirty="0" smtClean="0">
                <a:solidFill>
                  <a:schemeClr val="accent2"/>
                </a:solidFill>
              </a:rPr>
              <a:t>Shuttle, </a:t>
            </a:r>
            <a:r>
              <a:rPr lang="en-US" dirty="0" err="1" smtClean="0">
                <a:solidFill>
                  <a:schemeClr val="accent2"/>
                </a:solidFill>
              </a:rPr>
              <a:t>carshare</a:t>
            </a:r>
            <a:r>
              <a:rPr lang="en-US" dirty="0" smtClean="0">
                <a:solidFill>
                  <a:schemeClr val="accent2"/>
                </a:solidFill>
              </a:rPr>
              <a:t> </a:t>
            </a:r>
          </a:p>
          <a:p>
            <a:pPr lvl="1"/>
            <a:r>
              <a:rPr lang="en-US" dirty="0" smtClean="0">
                <a:solidFill>
                  <a:schemeClr val="accent2"/>
                </a:solidFill>
              </a:rPr>
              <a:t>Incentives</a:t>
            </a:r>
          </a:p>
          <a:p>
            <a:pPr lvl="1"/>
            <a:endParaRPr lang="en-US" dirty="0" smtClean="0"/>
          </a:p>
        </p:txBody>
      </p:sp>
      <p:pic>
        <p:nvPicPr>
          <p:cNvPr id="19459" name="Picture 3" descr="M:\Marketing\Graphics, Logos, Photos &amp; Video\Worksite\Partner Events\Ocean Spray Benefits Fair Oct. 2012\DSC_035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47" t="16780"/>
          <a:stretch/>
        </p:blipFill>
        <p:spPr bwMode="auto">
          <a:xfrm>
            <a:off x="5148469" y="3581400"/>
            <a:ext cx="3266662" cy="235205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M:\Marketing\Graphics, Logos, Photos &amp; Video\Worksite\Marketing Materials and Signs\carpool 005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612" r="21209"/>
          <a:stretch/>
        </p:blipFill>
        <p:spPr bwMode="auto">
          <a:xfrm rot="545817">
            <a:off x="6648479" y="1447801"/>
            <a:ext cx="14685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888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chemeClr val="accent1"/>
                </a:solidFill>
                <a:effectLst>
                  <a:outerShdw blurRad="38100" dist="38100" dir="2700000" algn="tl">
                    <a:srgbClr val="000000">
                      <a:alpha val="43137"/>
                    </a:srgbClr>
                  </a:outerShdw>
                </a:effectLst>
                <a:latin typeface="+mn-lt"/>
              </a:rPr>
              <a:t>Policies &amp; Initiatives</a:t>
            </a:r>
            <a:endParaRPr lang="en-US" sz="4400" dirty="0">
              <a:solidFill>
                <a:schemeClr val="accent1"/>
              </a:solidFill>
              <a:effectLst>
                <a:outerShdw blurRad="38100" dist="38100" dir="2700000" algn="tl">
                  <a:srgbClr val="000000">
                    <a:alpha val="43137"/>
                  </a:srgbClr>
                </a:outerShdw>
              </a:effectLst>
              <a:latin typeface="+mn-lt"/>
            </a:endParaRPr>
          </a:p>
        </p:txBody>
      </p:sp>
      <p:pic>
        <p:nvPicPr>
          <p:cNvPr id="6" name="Content Placeholder 5" descr="GreenDOTLogo.jpg"/>
          <p:cNvPicPr>
            <a:picLocks noGrp="1" noChangeAspect="1"/>
          </p:cNvPicPr>
          <p:nvPr>
            <p:ph sz="quarter" idx="1"/>
          </p:nvPr>
        </p:nvPicPr>
        <p:blipFill>
          <a:blip r:embed="rId3" cstate="print"/>
          <a:stretch>
            <a:fillRect/>
          </a:stretch>
        </p:blipFill>
        <p:spPr>
          <a:xfrm>
            <a:off x="1447800" y="4876800"/>
            <a:ext cx="1524000" cy="647434"/>
          </a:xfrm>
        </p:spPr>
      </p:pic>
      <p:pic>
        <p:nvPicPr>
          <p:cNvPr id="2050" name="Picture 2" descr="http://www.mass.gov/eohhs/misc/massinmotion/images/mass-motion-logo.jpg"/>
          <p:cNvPicPr>
            <a:picLocks noChangeAspect="1" noChangeArrowheads="1"/>
          </p:cNvPicPr>
          <p:nvPr/>
        </p:nvPicPr>
        <p:blipFill>
          <a:blip r:embed="rId4" cstate="print"/>
          <a:srcRect/>
          <a:stretch>
            <a:fillRect/>
          </a:stretch>
        </p:blipFill>
        <p:spPr bwMode="auto">
          <a:xfrm>
            <a:off x="3026229" y="4572000"/>
            <a:ext cx="783771" cy="1219200"/>
          </a:xfrm>
          <a:prstGeom prst="rect">
            <a:avLst/>
          </a:prstGeom>
          <a:noFill/>
        </p:spPr>
      </p:pic>
      <p:pic>
        <p:nvPicPr>
          <p:cNvPr id="2052" name="Picture 4" descr="http://www.umass.edu/tei/conferences/SustainableRemediation/Graphics/MassDEP_Compact.jpg"/>
          <p:cNvPicPr>
            <a:picLocks noChangeAspect="1" noChangeArrowheads="1"/>
          </p:cNvPicPr>
          <p:nvPr/>
        </p:nvPicPr>
        <p:blipFill>
          <a:blip r:embed="rId5" cstate="print"/>
          <a:srcRect/>
          <a:stretch>
            <a:fillRect/>
          </a:stretch>
        </p:blipFill>
        <p:spPr bwMode="auto">
          <a:xfrm>
            <a:off x="3755478" y="4876800"/>
            <a:ext cx="1502322" cy="682517"/>
          </a:xfrm>
          <a:prstGeom prst="rect">
            <a:avLst/>
          </a:prstGeom>
          <a:noFill/>
        </p:spPr>
      </p:pic>
      <p:pic>
        <p:nvPicPr>
          <p:cNvPr id="2054" name="Picture 6" descr="http://app1.massdot.state.ma.us/main/Images/Framework.jpg"/>
          <p:cNvPicPr>
            <a:picLocks noChangeAspect="1" noChangeArrowheads="1"/>
          </p:cNvPicPr>
          <p:nvPr/>
        </p:nvPicPr>
        <p:blipFill>
          <a:blip r:embed="rId6" cstate="print"/>
          <a:srcRect/>
          <a:stretch>
            <a:fillRect/>
          </a:stretch>
        </p:blipFill>
        <p:spPr bwMode="auto">
          <a:xfrm>
            <a:off x="837593" y="1591057"/>
            <a:ext cx="2134206" cy="2142743"/>
          </a:xfrm>
          <a:prstGeom prst="rect">
            <a:avLst/>
          </a:prstGeom>
          <a:noFill/>
        </p:spPr>
      </p:pic>
      <p:pic>
        <p:nvPicPr>
          <p:cNvPr id="2056" name="Picture 8" descr="Drive Smart"/>
          <p:cNvPicPr>
            <a:picLocks noChangeAspect="1" noChangeArrowheads="1"/>
          </p:cNvPicPr>
          <p:nvPr/>
        </p:nvPicPr>
        <p:blipFill>
          <a:blip r:embed="rId7" cstate="print"/>
          <a:srcRect/>
          <a:stretch>
            <a:fillRect/>
          </a:stretch>
        </p:blipFill>
        <p:spPr bwMode="auto">
          <a:xfrm>
            <a:off x="5293190" y="4724400"/>
            <a:ext cx="955210" cy="1066800"/>
          </a:xfrm>
          <a:prstGeom prst="rect">
            <a:avLst/>
          </a:prstGeom>
          <a:noFill/>
        </p:spPr>
      </p:pic>
      <p:sp>
        <p:nvSpPr>
          <p:cNvPr id="13" name="Content Placeholder 4"/>
          <p:cNvSpPr txBox="1">
            <a:spLocks/>
          </p:cNvSpPr>
          <p:nvPr/>
        </p:nvSpPr>
        <p:spPr>
          <a:xfrm>
            <a:off x="3200400" y="1295400"/>
            <a:ext cx="5562600" cy="3048000"/>
          </a:xfrm>
          <a:prstGeom prst="rect">
            <a:avLst/>
          </a:prstGeom>
        </p:spPr>
        <p:txBody>
          <a:bodyPr/>
          <a:lstStyle/>
          <a:p>
            <a:pPr marL="274320" indent="-274320">
              <a:spcBef>
                <a:spcPts val="600"/>
              </a:spcBef>
              <a:buClr>
                <a:srgbClr val="017DC3"/>
              </a:buClr>
              <a:buSzPct val="76000"/>
              <a:buFont typeface="Wingdings 3"/>
              <a:buChar char=""/>
              <a:defRPr/>
            </a:pPr>
            <a:r>
              <a:rPr lang="en-US" sz="2600" dirty="0">
                <a:solidFill>
                  <a:srgbClr val="017DC3"/>
                </a:solidFill>
              </a:rPr>
              <a:t>Reduce Green House Gas emissions</a:t>
            </a:r>
          </a:p>
          <a:p>
            <a:pPr marL="274320" indent="-274320">
              <a:spcBef>
                <a:spcPts val="600"/>
              </a:spcBef>
              <a:buClr>
                <a:srgbClr val="017DC3"/>
              </a:buClr>
              <a:buSzPct val="76000"/>
              <a:buFont typeface="Wingdings 3"/>
              <a:buChar char=""/>
            </a:pPr>
            <a:r>
              <a:rPr lang="en-US" sz="2600" dirty="0">
                <a:solidFill>
                  <a:srgbClr val="017DC3"/>
                </a:solidFill>
              </a:rPr>
              <a:t>Reduce drive-alone trips</a:t>
            </a:r>
          </a:p>
          <a:p>
            <a:pPr marL="274320" indent="-274320">
              <a:spcBef>
                <a:spcPts val="600"/>
              </a:spcBef>
              <a:buClr>
                <a:srgbClr val="017DC3"/>
              </a:buClr>
              <a:buSzPct val="76000"/>
              <a:buFont typeface="Wingdings 3"/>
              <a:buChar char=""/>
            </a:pPr>
            <a:r>
              <a:rPr lang="en-US" sz="2600" dirty="0">
                <a:solidFill>
                  <a:srgbClr val="017DC3"/>
                </a:solidFill>
              </a:rPr>
              <a:t>Active transportation choices</a:t>
            </a:r>
          </a:p>
          <a:p>
            <a:pPr marL="274320" indent="-274320">
              <a:spcBef>
                <a:spcPts val="600"/>
              </a:spcBef>
              <a:buClr>
                <a:srgbClr val="017DC3"/>
              </a:buClr>
              <a:buSzPct val="76000"/>
              <a:buFont typeface="Wingdings 3"/>
              <a:buChar char=""/>
              <a:defRPr/>
            </a:pPr>
            <a:r>
              <a:rPr lang="en-US" sz="2600" dirty="0">
                <a:solidFill>
                  <a:srgbClr val="017DC3"/>
                </a:solidFill>
              </a:rPr>
              <a:t>Increase bicycle and pedestrian travel</a:t>
            </a:r>
          </a:p>
          <a:p>
            <a:pPr marL="274320" indent="-274320">
              <a:spcBef>
                <a:spcPts val="600"/>
              </a:spcBef>
              <a:buClr>
                <a:srgbClr val="017DC3"/>
              </a:buClr>
              <a:buSzPct val="76000"/>
              <a:buFont typeface="Wingdings 3"/>
              <a:buChar char=""/>
              <a:defRPr/>
            </a:pPr>
            <a:r>
              <a:rPr lang="en-US" sz="2600" dirty="0">
                <a:solidFill>
                  <a:srgbClr val="017DC3"/>
                </a:solidFill>
              </a:rPr>
              <a:t>Sustainable transportation practices</a:t>
            </a:r>
          </a:p>
          <a:p>
            <a:pPr marL="274320" indent="-274320">
              <a:spcBef>
                <a:spcPts val="600"/>
              </a:spcBef>
              <a:buClr>
                <a:srgbClr val="017DC3"/>
              </a:buClr>
              <a:buSzPct val="76000"/>
              <a:buFont typeface="Wingdings 3"/>
              <a:buChar char=""/>
              <a:defRPr/>
            </a:pPr>
            <a:r>
              <a:rPr lang="en-US" sz="2600" dirty="0">
                <a:solidFill>
                  <a:srgbClr val="017DC3"/>
                </a:solidFill>
              </a:rPr>
              <a:t>Smart growth development</a:t>
            </a:r>
          </a:p>
        </p:txBody>
      </p:sp>
      <p:pic>
        <p:nvPicPr>
          <p:cNvPr id="2062" name="Picture 14" descr="http://www.mass.gov/eea/images/eea/lbe/lbe-logo.jpg"/>
          <p:cNvPicPr>
            <a:picLocks noChangeAspect="1" noChangeArrowheads="1"/>
          </p:cNvPicPr>
          <p:nvPr/>
        </p:nvPicPr>
        <p:blipFill>
          <a:blip r:embed="rId8" cstate="print"/>
          <a:srcRect/>
          <a:stretch>
            <a:fillRect/>
          </a:stretch>
        </p:blipFill>
        <p:spPr bwMode="auto">
          <a:xfrm>
            <a:off x="6172200" y="4724400"/>
            <a:ext cx="1143000" cy="102870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CO-Awards.jpg"/>
          <p:cNvPicPr>
            <a:picLocks noGrp="1" noChangeAspect="1"/>
          </p:cNvPicPr>
          <p:nvPr>
            <p:ph sz="quarter" idx="1"/>
          </p:nvPr>
        </p:nvPicPr>
        <p:blipFill>
          <a:blip r:embed="rId3" cstate="print"/>
          <a:stretch>
            <a:fillRect/>
          </a:stretch>
        </p:blipFill>
        <p:spPr>
          <a:xfrm>
            <a:off x="609600" y="1524000"/>
            <a:ext cx="2377440" cy="1981200"/>
          </a:xfrm>
        </p:spPr>
      </p:pic>
      <p:pic>
        <p:nvPicPr>
          <p:cNvPr id="24578" name="Picture 2" descr="http://t1.gstatic.com/images?q=tbn:ANd9GcSBwZNzSrpvaMXffF8aVuVnyRZ_TFy4mDz2kdFUynBClgh9JpG2FkUU6F_zqw"/>
          <p:cNvPicPr>
            <a:picLocks noChangeAspect="1" noChangeArrowheads="1"/>
          </p:cNvPicPr>
          <p:nvPr/>
        </p:nvPicPr>
        <p:blipFill>
          <a:blip r:embed="rId4" cstate="print"/>
          <a:srcRect/>
          <a:stretch>
            <a:fillRect/>
          </a:stretch>
        </p:blipFill>
        <p:spPr bwMode="auto">
          <a:xfrm>
            <a:off x="2971800" y="2743200"/>
            <a:ext cx="2924175" cy="1562100"/>
          </a:xfrm>
          <a:prstGeom prst="rect">
            <a:avLst/>
          </a:prstGeom>
          <a:noFill/>
        </p:spPr>
      </p:pic>
      <p:pic>
        <p:nvPicPr>
          <p:cNvPr id="24580" name="Picture 4" descr="http://www.northshoretma.org/images/logo_carfreeweek2012.png"/>
          <p:cNvPicPr>
            <a:picLocks noChangeAspect="1" noChangeArrowheads="1"/>
          </p:cNvPicPr>
          <p:nvPr/>
        </p:nvPicPr>
        <p:blipFill>
          <a:blip r:embed="rId5" cstate="print"/>
          <a:srcRect/>
          <a:stretch>
            <a:fillRect/>
          </a:stretch>
        </p:blipFill>
        <p:spPr bwMode="auto">
          <a:xfrm>
            <a:off x="5867400" y="3810000"/>
            <a:ext cx="2895600" cy="1748943"/>
          </a:xfrm>
          <a:prstGeom prst="rect">
            <a:avLst/>
          </a:prstGeom>
          <a:noFill/>
        </p:spPr>
      </p:pic>
      <p:sp>
        <p:nvSpPr>
          <p:cNvPr id="9" name="Title 1"/>
          <p:cNvSpPr>
            <a:spLocks noGrp="1"/>
          </p:cNvSpPr>
          <p:nvPr>
            <p:ph type="title"/>
          </p:nvPr>
        </p:nvSpPr>
        <p:spPr>
          <a:xfrm>
            <a:off x="457200" y="76200"/>
            <a:ext cx="8229600" cy="990600"/>
          </a:xfrm>
        </p:spPr>
        <p:txBody>
          <a:bodyPr>
            <a:normAutofit/>
          </a:bodyPr>
          <a:lstStyle/>
          <a:p>
            <a:pPr algn="ctr"/>
            <a:r>
              <a:rPr lang="en-US" sz="4400" dirty="0" smtClean="0">
                <a:solidFill>
                  <a:schemeClr val="accent1"/>
                </a:solidFill>
                <a:effectLst>
                  <a:outerShdw blurRad="38100" dist="38100" dir="2700000" algn="tl">
                    <a:srgbClr val="000000">
                      <a:alpha val="43137"/>
                    </a:srgbClr>
                  </a:outerShdw>
                </a:effectLst>
                <a:latin typeface="+mn-lt"/>
              </a:rPr>
              <a:t>Special Promotions</a:t>
            </a:r>
            <a:endParaRPr lang="en-US" sz="4400" dirty="0">
              <a:solidFill>
                <a:schemeClr val="accent1"/>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chemeClr val="accent1"/>
                </a:solidFill>
                <a:effectLst>
                  <a:outerShdw blurRad="38100" dist="38100" dir="2700000" algn="tl">
                    <a:srgbClr val="000000">
                      <a:alpha val="43137"/>
                    </a:srgbClr>
                  </a:outerShdw>
                </a:effectLst>
                <a:latin typeface="+mn-lt"/>
              </a:rPr>
              <a:t>MassRIDES Programs</a:t>
            </a:r>
            <a:endParaRPr lang="en-US" sz="4400" dirty="0">
              <a:solidFill>
                <a:schemeClr val="accent1"/>
              </a:solidFill>
              <a:effectLst>
                <a:outerShdw blurRad="38100" dist="38100" dir="2700000" algn="tl">
                  <a:srgbClr val="000000">
                    <a:alpha val="43137"/>
                  </a:srgbClr>
                </a:outerShdw>
              </a:effectLst>
              <a:latin typeface="+mn-lt"/>
            </a:endParaRPr>
          </a:p>
        </p:txBody>
      </p:sp>
      <p:sp>
        <p:nvSpPr>
          <p:cNvPr id="10" name="Content Placeholder 9"/>
          <p:cNvSpPr>
            <a:spLocks noGrp="1"/>
          </p:cNvSpPr>
          <p:nvPr>
            <p:ph sz="quarter" idx="1"/>
          </p:nvPr>
        </p:nvSpPr>
        <p:spPr>
          <a:xfrm>
            <a:off x="381000" y="1219200"/>
            <a:ext cx="4267200" cy="4953000"/>
          </a:xfrm>
        </p:spPr>
        <p:txBody>
          <a:bodyPr>
            <a:normAutofit/>
          </a:bodyPr>
          <a:lstStyle/>
          <a:p>
            <a:r>
              <a:rPr lang="en-US" sz="3200" dirty="0" smtClean="0">
                <a:solidFill>
                  <a:schemeClr val="accent1"/>
                </a:solidFill>
              </a:rPr>
              <a:t>Online Ride Matching</a:t>
            </a:r>
          </a:p>
          <a:p>
            <a:pPr lvl="1">
              <a:buNone/>
            </a:pPr>
            <a:endParaRPr lang="en-US" sz="2000" dirty="0" smtClean="0"/>
          </a:p>
        </p:txBody>
      </p:sp>
      <p:sp>
        <p:nvSpPr>
          <p:cNvPr id="5" name="Content Placeholder 9"/>
          <p:cNvSpPr txBox="1">
            <a:spLocks/>
          </p:cNvSpPr>
          <p:nvPr/>
        </p:nvSpPr>
        <p:spPr>
          <a:xfrm>
            <a:off x="4572000" y="1219200"/>
            <a:ext cx="4267200" cy="4953000"/>
          </a:xfrm>
          <a:prstGeom prst="rect">
            <a:avLst/>
          </a:prstGeom>
        </p:spPr>
        <p:txBody>
          <a:bodyPr vert="horz">
            <a:normAutofit/>
          </a:bodyPr>
          <a:lstStyle/>
          <a:p>
            <a:pPr marL="274320" indent="-274320">
              <a:spcBef>
                <a:spcPts val="600"/>
              </a:spcBef>
              <a:buClr>
                <a:srgbClr val="4AAA3F"/>
              </a:buClr>
              <a:buSzPct val="76000"/>
              <a:buFont typeface="Wingdings 3"/>
              <a:buChar char=""/>
              <a:defRPr/>
            </a:pPr>
            <a:r>
              <a:rPr lang="en-US" sz="3200" dirty="0">
                <a:solidFill>
                  <a:srgbClr val="4AAA3F"/>
                </a:solidFill>
              </a:rPr>
              <a:t>Carpooling</a:t>
            </a:r>
          </a:p>
          <a:p>
            <a:pPr marL="731520" lvl="1" indent="-274320">
              <a:spcBef>
                <a:spcPts val="600"/>
              </a:spcBef>
              <a:buClr>
                <a:srgbClr val="4AAA3F"/>
              </a:buClr>
              <a:buSzPct val="76000"/>
              <a:buFont typeface="Wingdings 3"/>
              <a:buChar char=""/>
            </a:pPr>
            <a:r>
              <a:rPr lang="en-US" sz="2000" dirty="0">
                <a:solidFill>
                  <a:srgbClr val="4AAA3F"/>
                </a:solidFill>
              </a:rPr>
              <a:t>Bike/Walk</a:t>
            </a:r>
          </a:p>
          <a:p>
            <a:pPr marL="731520" lvl="1" indent="-274320">
              <a:spcBef>
                <a:spcPts val="600"/>
              </a:spcBef>
              <a:buClr>
                <a:srgbClr val="4AAA3F"/>
              </a:buClr>
              <a:buSzPct val="76000"/>
              <a:buFont typeface="Wingdings 3"/>
              <a:buChar char=""/>
            </a:pPr>
            <a:r>
              <a:rPr lang="en-US" sz="2000" dirty="0">
                <a:solidFill>
                  <a:srgbClr val="4AAA3F"/>
                </a:solidFill>
              </a:rPr>
              <a:t>Park &amp; Ride Lots</a:t>
            </a:r>
          </a:p>
          <a:p>
            <a:pPr marL="731520" lvl="1" indent="-274320">
              <a:spcBef>
                <a:spcPts val="600"/>
              </a:spcBef>
              <a:buClr>
                <a:srgbClr val="4AAA3F"/>
              </a:buClr>
              <a:buSzPct val="76000"/>
              <a:buFont typeface="Wingdings 3"/>
              <a:buChar char=""/>
            </a:pPr>
            <a:r>
              <a:rPr lang="en-US" sz="2000" dirty="0">
                <a:solidFill>
                  <a:srgbClr val="4AAA3F"/>
                </a:solidFill>
              </a:rPr>
              <a:t>Vanpooling</a:t>
            </a:r>
          </a:p>
          <a:p>
            <a:pPr marL="274320" indent="-274320">
              <a:spcBef>
                <a:spcPts val="600"/>
              </a:spcBef>
              <a:buClr>
                <a:srgbClr val="4AAA3F"/>
              </a:buClr>
              <a:buSzPct val="76000"/>
              <a:buFont typeface="Wingdings 3"/>
              <a:buChar char=""/>
            </a:pPr>
            <a:r>
              <a:rPr lang="en-US" sz="3200" dirty="0">
                <a:solidFill>
                  <a:srgbClr val="4AAA3F"/>
                </a:solidFill>
              </a:rPr>
              <a:t>Home/work location</a:t>
            </a:r>
          </a:p>
          <a:p>
            <a:pPr marL="274320" indent="-274320">
              <a:spcBef>
                <a:spcPts val="600"/>
              </a:spcBef>
              <a:buClr>
                <a:srgbClr val="4AAA3F"/>
              </a:buClr>
              <a:buSzPct val="76000"/>
              <a:buFont typeface="Wingdings 3"/>
              <a:buChar char=""/>
            </a:pPr>
            <a:r>
              <a:rPr lang="en-US" sz="3200" dirty="0">
                <a:solidFill>
                  <a:srgbClr val="4AAA3F"/>
                </a:solidFill>
              </a:rPr>
              <a:t>Hours</a:t>
            </a:r>
          </a:p>
          <a:p>
            <a:pPr marL="274320" indent="-274320">
              <a:spcBef>
                <a:spcPts val="600"/>
              </a:spcBef>
              <a:buClr>
                <a:srgbClr val="4AAA3F"/>
              </a:buClr>
              <a:buSzPct val="76000"/>
              <a:buFont typeface="Wingdings 3"/>
              <a:buChar char=""/>
            </a:pPr>
            <a:r>
              <a:rPr lang="en-US" sz="3200" dirty="0">
                <a:solidFill>
                  <a:srgbClr val="4AAA3F"/>
                </a:solidFill>
              </a:rPr>
              <a:t>Preferences</a:t>
            </a:r>
          </a:p>
          <a:p>
            <a:pPr marL="274320" indent="-274320">
              <a:spcBef>
                <a:spcPts val="600"/>
              </a:spcBef>
              <a:buClr>
                <a:srgbClr val="4AAA3F"/>
              </a:buClr>
              <a:buSzPct val="76000"/>
              <a:buFont typeface="Wingdings 3"/>
              <a:buChar char=""/>
            </a:pPr>
            <a:r>
              <a:rPr lang="en-US" sz="3200" dirty="0">
                <a:solidFill>
                  <a:srgbClr val="4AAA3F"/>
                </a:solidFill>
              </a:rPr>
              <a:t>Commuters determine arrangements and details</a:t>
            </a:r>
          </a:p>
          <a:p>
            <a:pPr marL="274320" indent="-274320">
              <a:spcBef>
                <a:spcPts val="600"/>
              </a:spcBef>
              <a:buClr>
                <a:srgbClr val="4AAA3F"/>
              </a:buClr>
              <a:buSzPct val="76000"/>
              <a:buFont typeface="Wingdings 3"/>
              <a:buChar char=""/>
            </a:pPr>
            <a:endParaRPr lang="en-US" sz="2000" dirty="0">
              <a:solidFill>
                <a:srgbClr val="FFFFFF"/>
              </a:solidFill>
            </a:endParaRPr>
          </a:p>
        </p:txBody>
      </p:sp>
      <p:pic>
        <p:nvPicPr>
          <p:cNvPr id="17410" name="Picture 2"/>
          <p:cNvPicPr>
            <a:picLocks noChangeAspect="1" noChangeArrowheads="1"/>
          </p:cNvPicPr>
          <p:nvPr/>
        </p:nvPicPr>
        <p:blipFill>
          <a:blip r:embed="rId3" cstate="print"/>
          <a:srcRect/>
          <a:stretch>
            <a:fillRect/>
          </a:stretch>
        </p:blipFill>
        <p:spPr bwMode="auto">
          <a:xfrm>
            <a:off x="457200" y="2209800"/>
            <a:ext cx="4076700" cy="3155325"/>
          </a:xfrm>
          <a:prstGeom prst="rect">
            <a:avLst/>
          </a:prstGeom>
          <a:noFill/>
          <a:ln w="9525">
            <a:solidFill>
              <a:schemeClr val="bg1">
                <a:lumMod val="50000"/>
              </a:schemeClr>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chemeClr val="accent1"/>
                </a:solidFill>
                <a:effectLst>
                  <a:outerShdw blurRad="38100" dist="38100" dir="2700000" algn="tl">
                    <a:srgbClr val="000000">
                      <a:alpha val="43137"/>
                    </a:srgbClr>
                  </a:outerShdw>
                </a:effectLst>
                <a:latin typeface="+mn-lt"/>
              </a:rPr>
              <a:t>MassRIDES Programs</a:t>
            </a:r>
            <a:endParaRPr lang="en-US" sz="4400" dirty="0">
              <a:solidFill>
                <a:schemeClr val="accent1"/>
              </a:solidFill>
              <a:effectLst>
                <a:outerShdw blurRad="38100" dist="38100" dir="2700000" algn="tl">
                  <a:srgbClr val="000000">
                    <a:alpha val="43137"/>
                  </a:srgbClr>
                </a:outerShdw>
              </a:effectLst>
              <a:latin typeface="+mn-lt"/>
            </a:endParaRPr>
          </a:p>
        </p:txBody>
      </p:sp>
      <p:sp>
        <p:nvSpPr>
          <p:cNvPr id="10" name="Content Placeholder 9"/>
          <p:cNvSpPr>
            <a:spLocks noGrp="1"/>
          </p:cNvSpPr>
          <p:nvPr>
            <p:ph sz="quarter" idx="1"/>
          </p:nvPr>
        </p:nvSpPr>
        <p:spPr>
          <a:xfrm>
            <a:off x="381000" y="1219200"/>
            <a:ext cx="4267200" cy="4953000"/>
          </a:xfrm>
        </p:spPr>
        <p:txBody>
          <a:bodyPr>
            <a:normAutofit/>
          </a:bodyPr>
          <a:lstStyle/>
          <a:p>
            <a:pPr>
              <a:buClr>
                <a:schemeClr val="tx1"/>
              </a:buClr>
            </a:pPr>
            <a:r>
              <a:rPr lang="en-US" sz="3200" dirty="0" smtClean="0">
                <a:solidFill>
                  <a:schemeClr val="accent1"/>
                </a:solidFill>
              </a:rPr>
              <a:t>NuRide Incentives</a:t>
            </a:r>
          </a:p>
          <a:p>
            <a:pPr lvl="1">
              <a:buNone/>
            </a:pPr>
            <a:endParaRPr lang="en-US" sz="2000" dirty="0" smtClean="0"/>
          </a:p>
        </p:txBody>
      </p:sp>
      <p:sp>
        <p:nvSpPr>
          <p:cNvPr id="5" name="Content Placeholder 9"/>
          <p:cNvSpPr txBox="1">
            <a:spLocks/>
          </p:cNvSpPr>
          <p:nvPr/>
        </p:nvSpPr>
        <p:spPr>
          <a:xfrm>
            <a:off x="4572000" y="1219200"/>
            <a:ext cx="4267200" cy="4953000"/>
          </a:xfrm>
          <a:prstGeom prst="rect">
            <a:avLst/>
          </a:prstGeom>
        </p:spPr>
        <p:txBody>
          <a:bodyPr vert="horz">
            <a:normAutofit/>
          </a:bodyPr>
          <a:lstStyle/>
          <a:p>
            <a:pPr marL="274320" indent="-274320">
              <a:spcBef>
                <a:spcPts val="600"/>
              </a:spcBef>
              <a:buClr>
                <a:srgbClr val="4AAA3F"/>
              </a:buClr>
              <a:buSzPct val="76000"/>
              <a:buFont typeface="Wingdings 3"/>
              <a:buChar char=""/>
              <a:defRPr/>
            </a:pPr>
            <a:r>
              <a:rPr lang="en-US" sz="3200" dirty="0">
                <a:solidFill>
                  <a:srgbClr val="4AAA3F"/>
                </a:solidFill>
              </a:rPr>
              <a:t>Get Rewards for Greener Trips</a:t>
            </a:r>
          </a:p>
          <a:p>
            <a:pPr marL="274320" indent="-274320">
              <a:spcBef>
                <a:spcPts val="600"/>
              </a:spcBef>
              <a:buClr>
                <a:srgbClr val="4AAA3F"/>
              </a:buClr>
              <a:buSzPct val="76000"/>
              <a:buFont typeface="Wingdings 3"/>
              <a:buChar char=""/>
              <a:defRPr/>
            </a:pPr>
            <a:r>
              <a:rPr lang="en-US" sz="3200" dirty="0">
                <a:solidFill>
                  <a:srgbClr val="4AAA3F"/>
                </a:solidFill>
              </a:rPr>
              <a:t>Trip Calendar</a:t>
            </a:r>
          </a:p>
          <a:p>
            <a:pPr marL="274320" indent="-274320">
              <a:spcBef>
                <a:spcPts val="600"/>
              </a:spcBef>
              <a:buClr>
                <a:srgbClr val="4AAA3F"/>
              </a:buClr>
              <a:buSzPct val="76000"/>
              <a:buFont typeface="Wingdings 3"/>
              <a:buChar char=""/>
              <a:defRPr/>
            </a:pPr>
            <a:r>
              <a:rPr lang="en-US" sz="3200" dirty="0">
                <a:solidFill>
                  <a:srgbClr val="4AAA3F"/>
                </a:solidFill>
              </a:rPr>
              <a:t>Earn Points – Redeem Rewards</a:t>
            </a:r>
          </a:p>
          <a:p>
            <a:pPr marL="274320" indent="-274320">
              <a:spcBef>
                <a:spcPts val="600"/>
              </a:spcBef>
              <a:buClr>
                <a:srgbClr val="4AAA3F"/>
              </a:buClr>
              <a:buSzPct val="76000"/>
              <a:buFont typeface="Wingdings 3"/>
              <a:buChar char=""/>
              <a:defRPr/>
            </a:pPr>
            <a:endParaRPr lang="en-US" sz="3200" dirty="0">
              <a:solidFill>
                <a:srgbClr val="4AAA3F"/>
              </a:solidFill>
            </a:endParaRPr>
          </a:p>
          <a:p>
            <a:pPr marL="274320" indent="-274320">
              <a:spcBef>
                <a:spcPts val="600"/>
              </a:spcBef>
              <a:buClr>
                <a:srgbClr val="4AAA3F"/>
              </a:buClr>
              <a:buSzPct val="76000"/>
              <a:buFont typeface="Wingdings 3"/>
              <a:buChar char=""/>
            </a:pPr>
            <a:r>
              <a:rPr lang="en-US" sz="3200" dirty="0">
                <a:solidFill>
                  <a:srgbClr val="4AAA3F"/>
                </a:solidFill>
              </a:rPr>
              <a:t>Earn Points – Redeem Rewards</a:t>
            </a:r>
          </a:p>
          <a:p>
            <a:pPr marL="274320" indent="-274320">
              <a:spcBef>
                <a:spcPts val="600"/>
              </a:spcBef>
              <a:buClr>
                <a:srgbClr val="4AAA3F"/>
              </a:buClr>
              <a:buSzPct val="76000"/>
              <a:buFont typeface="Wingdings 3"/>
              <a:buChar char=""/>
              <a:defRPr/>
            </a:pPr>
            <a:endParaRPr lang="en-US" sz="3200" dirty="0">
              <a:solidFill>
                <a:srgbClr val="4AAA3F"/>
              </a:solidFill>
            </a:endParaRPr>
          </a:p>
          <a:p>
            <a:pPr marL="274320" indent="-274320">
              <a:spcBef>
                <a:spcPts val="600"/>
              </a:spcBef>
              <a:buClr>
                <a:srgbClr val="4AAA3F"/>
              </a:buClr>
              <a:buSzPct val="76000"/>
              <a:buFont typeface="Wingdings 3"/>
              <a:buChar char=""/>
              <a:defRPr/>
            </a:pPr>
            <a:endParaRPr lang="en-US" sz="2000" dirty="0">
              <a:solidFill>
                <a:srgbClr val="FFFFFF"/>
              </a:solidFill>
            </a:endParaRPr>
          </a:p>
        </p:txBody>
      </p:sp>
      <p:grpSp>
        <p:nvGrpSpPr>
          <p:cNvPr id="3" name="Group 13"/>
          <p:cNvGrpSpPr/>
          <p:nvPr/>
        </p:nvGrpSpPr>
        <p:grpSpPr>
          <a:xfrm>
            <a:off x="762000" y="2209800"/>
            <a:ext cx="2895600" cy="3124200"/>
            <a:chOff x="1066800" y="2438400"/>
            <a:chExt cx="3689350" cy="4100513"/>
          </a:xfrm>
        </p:grpSpPr>
        <p:pic>
          <p:nvPicPr>
            <p:cNvPr id="6" name="Picture 2" descr="browser-chrome"/>
            <p:cNvPicPr>
              <a:picLocks noChangeAspect="1" noChangeArrowheads="1"/>
            </p:cNvPicPr>
            <p:nvPr/>
          </p:nvPicPr>
          <p:blipFill>
            <a:blip r:embed="rId4" cstate="print"/>
            <a:srcRect/>
            <a:stretch>
              <a:fillRect/>
            </a:stretch>
          </p:blipFill>
          <p:spPr bwMode="auto">
            <a:xfrm>
              <a:off x="1066800" y="2438400"/>
              <a:ext cx="3689350" cy="4100513"/>
            </a:xfrm>
            <a:prstGeom prst="rect">
              <a:avLst/>
            </a:prstGeom>
            <a:noFill/>
            <a:ln w="9525">
              <a:noFill/>
              <a:miter lim="800000"/>
              <a:headEnd/>
              <a:tailEnd/>
            </a:ln>
          </p:spPr>
        </p:pic>
        <p:graphicFrame>
          <p:nvGraphicFramePr>
            <p:cNvPr id="7" name="Object 13"/>
            <p:cNvGraphicFramePr>
              <a:graphicFrameLocks noChangeAspect="1"/>
            </p:cNvGraphicFramePr>
            <p:nvPr/>
          </p:nvGraphicFramePr>
          <p:xfrm>
            <a:off x="1444625" y="3584576"/>
            <a:ext cx="917575" cy="700087"/>
          </p:xfrm>
          <a:graphic>
            <a:graphicData uri="http://schemas.openxmlformats.org/presentationml/2006/ole">
              <mc:AlternateContent xmlns:mc="http://schemas.openxmlformats.org/markup-compatibility/2006">
                <mc:Choice xmlns:v="urn:schemas-microsoft-com:vml" Requires="v">
                  <p:oleObj spid="_x0000_s3077" name="Image" r:id="rId5" imgW="1180952" imgH="901587" progId="">
                    <p:embed/>
                  </p:oleObj>
                </mc:Choice>
                <mc:Fallback>
                  <p:oleObj name="Image" r:id="rId5" imgW="1180952" imgH="901587"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625" y="3584576"/>
                          <a:ext cx="917575"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15"/>
            <p:cNvGraphicFramePr>
              <a:graphicFrameLocks noChangeAspect="1"/>
            </p:cNvGraphicFramePr>
            <p:nvPr/>
          </p:nvGraphicFramePr>
          <p:xfrm>
            <a:off x="1444625" y="4481513"/>
            <a:ext cx="917575" cy="700087"/>
          </p:xfrm>
          <a:graphic>
            <a:graphicData uri="http://schemas.openxmlformats.org/presentationml/2006/ole">
              <mc:AlternateContent xmlns:mc="http://schemas.openxmlformats.org/markup-compatibility/2006">
                <mc:Choice xmlns:v="urn:schemas-microsoft-com:vml" Requires="v">
                  <p:oleObj spid="_x0000_s3078" name="Image" r:id="rId7" imgW="1180952" imgH="901587" progId="">
                    <p:embed/>
                  </p:oleObj>
                </mc:Choice>
                <mc:Fallback>
                  <p:oleObj name="Image" r:id="rId7" imgW="1180952" imgH="901587"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4625" y="4481513"/>
                          <a:ext cx="917575"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9"/>
            <p:cNvSpPr txBox="1">
              <a:spLocks noChangeArrowheads="1"/>
            </p:cNvSpPr>
            <p:nvPr/>
          </p:nvSpPr>
          <p:spPr bwMode="auto">
            <a:xfrm>
              <a:off x="2590800" y="3779838"/>
              <a:ext cx="1600200" cy="336550"/>
            </a:xfrm>
            <a:prstGeom prst="rect">
              <a:avLst/>
            </a:prstGeom>
            <a:noFill/>
            <a:ln w="9525">
              <a:noFill/>
              <a:miter lim="800000"/>
              <a:headEnd/>
              <a:tailEnd/>
            </a:ln>
          </p:spPr>
          <p:txBody>
            <a:bodyPr>
              <a:spAutoFit/>
            </a:bodyPr>
            <a:lstStyle/>
            <a:p>
              <a:pPr>
                <a:spcBef>
                  <a:spcPct val="50000"/>
                </a:spcBef>
              </a:pPr>
              <a:r>
                <a:rPr lang="en-US" dirty="0">
                  <a:solidFill>
                    <a:srgbClr val="333366"/>
                  </a:solidFill>
                </a:rPr>
                <a:t>saved $887</a:t>
              </a:r>
            </a:p>
          </p:txBody>
        </p:sp>
        <p:sp>
          <p:nvSpPr>
            <p:cNvPr id="11" name="Text Box 10"/>
            <p:cNvSpPr txBox="1">
              <a:spLocks noChangeArrowheads="1"/>
            </p:cNvSpPr>
            <p:nvPr/>
          </p:nvSpPr>
          <p:spPr bwMode="auto">
            <a:xfrm>
              <a:off x="2590800" y="5638800"/>
              <a:ext cx="1981200" cy="336550"/>
            </a:xfrm>
            <a:prstGeom prst="rect">
              <a:avLst/>
            </a:prstGeom>
            <a:noFill/>
            <a:ln w="9525">
              <a:noFill/>
              <a:miter lim="800000"/>
              <a:headEnd/>
              <a:tailEnd/>
            </a:ln>
          </p:spPr>
          <p:txBody>
            <a:bodyPr>
              <a:spAutoFit/>
            </a:bodyPr>
            <a:lstStyle/>
            <a:p>
              <a:pPr>
                <a:spcBef>
                  <a:spcPct val="50000"/>
                </a:spcBef>
              </a:pPr>
              <a:r>
                <a:rPr lang="en-US">
                  <a:solidFill>
                    <a:srgbClr val="333366"/>
                  </a:solidFill>
                </a:rPr>
                <a:t>earned 70,200 pts</a:t>
              </a:r>
            </a:p>
          </p:txBody>
        </p:sp>
        <p:graphicFrame>
          <p:nvGraphicFramePr>
            <p:cNvPr id="12" name="Object 17"/>
            <p:cNvGraphicFramePr>
              <a:graphicFrameLocks noChangeAspect="1"/>
            </p:cNvGraphicFramePr>
            <p:nvPr/>
          </p:nvGraphicFramePr>
          <p:xfrm>
            <a:off x="1468438" y="5334000"/>
            <a:ext cx="817562" cy="838200"/>
          </p:xfrm>
          <a:graphic>
            <a:graphicData uri="http://schemas.openxmlformats.org/presentationml/2006/ole">
              <mc:AlternateContent xmlns:mc="http://schemas.openxmlformats.org/markup-compatibility/2006">
                <mc:Choice xmlns:v="urn:schemas-microsoft-com:vml" Requires="v">
                  <p:oleObj spid="_x0000_s3079" name="Image" r:id="rId9" imgW="1053597" imgH="1079365" progId="">
                    <p:embed/>
                  </p:oleObj>
                </mc:Choice>
                <mc:Fallback>
                  <p:oleObj name="Image" r:id="rId9" imgW="1053597" imgH="1079365" progId="">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8438" y="5334000"/>
                          <a:ext cx="81756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19"/>
            <p:cNvSpPr txBox="1">
              <a:spLocks noChangeArrowheads="1"/>
            </p:cNvSpPr>
            <p:nvPr/>
          </p:nvSpPr>
          <p:spPr bwMode="auto">
            <a:xfrm>
              <a:off x="2590800" y="4710113"/>
              <a:ext cx="1981200" cy="336550"/>
            </a:xfrm>
            <a:prstGeom prst="rect">
              <a:avLst/>
            </a:prstGeom>
            <a:noFill/>
            <a:ln w="9525">
              <a:noFill/>
              <a:miter lim="800000"/>
              <a:headEnd/>
              <a:tailEnd/>
            </a:ln>
          </p:spPr>
          <p:txBody>
            <a:bodyPr>
              <a:spAutoFit/>
            </a:bodyPr>
            <a:lstStyle/>
            <a:p>
              <a:pPr>
                <a:spcBef>
                  <a:spcPct val="50000"/>
                </a:spcBef>
              </a:pPr>
              <a:r>
                <a:rPr lang="en-US">
                  <a:solidFill>
                    <a:srgbClr val="333366"/>
                  </a:solidFill>
                </a:rPr>
                <a:t>prevented 3 tons</a:t>
              </a:r>
            </a:p>
          </p:txBody>
        </p:sp>
      </p:grpSp>
      <p:pic>
        <p:nvPicPr>
          <p:cNvPr id="18438" name="Picture 6" descr="http://nuride.com/nuride/assets/retailer/2/211/F21194.gif"/>
          <p:cNvPicPr>
            <a:picLocks noChangeAspect="1" noChangeArrowheads="1"/>
          </p:cNvPicPr>
          <p:nvPr/>
        </p:nvPicPr>
        <p:blipFill>
          <a:blip r:embed="rId11" cstate="print"/>
          <a:srcRect/>
          <a:stretch>
            <a:fillRect/>
          </a:stretch>
        </p:blipFill>
        <p:spPr bwMode="auto">
          <a:xfrm>
            <a:off x="7772400" y="3810000"/>
            <a:ext cx="1104900" cy="662941"/>
          </a:xfrm>
          <a:prstGeom prst="rect">
            <a:avLst/>
          </a:prstGeom>
          <a:noFill/>
        </p:spPr>
      </p:pic>
      <p:pic>
        <p:nvPicPr>
          <p:cNvPr id="18440" name="Picture 8" descr="http://nuride.com/nuride/assets/retailer/2/252/F25235.gif"/>
          <p:cNvPicPr>
            <a:picLocks noChangeAspect="1" noChangeArrowheads="1"/>
          </p:cNvPicPr>
          <p:nvPr/>
        </p:nvPicPr>
        <p:blipFill>
          <a:blip r:embed="rId12" cstate="print"/>
          <a:srcRect/>
          <a:stretch>
            <a:fillRect/>
          </a:stretch>
        </p:blipFill>
        <p:spPr bwMode="auto">
          <a:xfrm>
            <a:off x="4800600" y="3832859"/>
            <a:ext cx="1104900" cy="662941"/>
          </a:xfrm>
          <a:prstGeom prst="rect">
            <a:avLst/>
          </a:prstGeom>
          <a:noFill/>
        </p:spPr>
      </p:pic>
      <p:pic>
        <p:nvPicPr>
          <p:cNvPr id="18442" name="Picture 10" descr="http://nuride.com/nuride/assets/retailer/1/121/F12183.gif"/>
          <p:cNvPicPr>
            <a:picLocks noChangeAspect="1" noChangeArrowheads="1"/>
          </p:cNvPicPr>
          <p:nvPr/>
        </p:nvPicPr>
        <p:blipFill>
          <a:blip r:embed="rId13" cstate="print"/>
          <a:srcRect/>
          <a:stretch>
            <a:fillRect/>
          </a:stretch>
        </p:blipFill>
        <p:spPr bwMode="auto">
          <a:xfrm>
            <a:off x="5715000" y="3810000"/>
            <a:ext cx="1079500" cy="647701"/>
          </a:xfrm>
          <a:prstGeom prst="rect">
            <a:avLst/>
          </a:prstGeom>
          <a:noFill/>
        </p:spPr>
      </p:pic>
      <p:pic>
        <p:nvPicPr>
          <p:cNvPr id="18444" name="Picture 12" descr="http://nuride.com/nuride/assets/retailer/0/44/F4418.gif"/>
          <p:cNvPicPr>
            <a:picLocks noChangeAspect="1" noChangeArrowheads="1"/>
          </p:cNvPicPr>
          <p:nvPr/>
        </p:nvPicPr>
        <p:blipFill>
          <a:blip r:embed="rId14" cstate="print"/>
          <a:srcRect/>
          <a:stretch>
            <a:fillRect/>
          </a:stretch>
        </p:blipFill>
        <p:spPr bwMode="auto">
          <a:xfrm>
            <a:off x="6858000" y="3810000"/>
            <a:ext cx="1143000" cy="68580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chemeClr val="tx1"/>
                </a:solidFill>
                <a:effectLst>
                  <a:outerShdw blurRad="38100" dist="38100" dir="2700000" algn="tl">
                    <a:srgbClr val="000000">
                      <a:alpha val="43137"/>
                    </a:srgbClr>
                  </a:outerShdw>
                </a:effectLst>
                <a:latin typeface="+mn-lt"/>
              </a:rPr>
              <a:t>NuRide</a:t>
            </a:r>
            <a:endParaRPr lang="en-US" sz="4400" dirty="0">
              <a:solidFill>
                <a:schemeClr val="tx1"/>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sz="quarter" idx="1"/>
          </p:nvPr>
        </p:nvSpPr>
        <p:spPr>
          <a:xfrm>
            <a:off x="457200" y="1066800"/>
            <a:ext cx="8229600" cy="5090160"/>
          </a:xfrm>
        </p:spPr>
        <p:txBody>
          <a:bodyPr>
            <a:normAutofit/>
          </a:bodyPr>
          <a:lstStyle/>
          <a:p>
            <a:endParaRPr lang="en-US" sz="2800" dirty="0" smtClean="0"/>
          </a:p>
          <a:p>
            <a:endParaRPr lang="en-US" sz="2800" dirty="0" smtClean="0"/>
          </a:p>
          <a:p>
            <a:r>
              <a:rPr lang="en-US" sz="2800" b="1" dirty="0" smtClean="0"/>
              <a:t>Green trips include</a:t>
            </a:r>
            <a:endParaRPr lang="en-US" sz="2800" b="1" dirty="0"/>
          </a:p>
        </p:txBody>
      </p:sp>
      <p:pic>
        <p:nvPicPr>
          <p:cNvPr id="6" name="Picture 62" descr="greener-trips"/>
          <p:cNvPicPr>
            <a:picLocks noChangeAspect="1" noChangeArrowheads="1"/>
          </p:cNvPicPr>
          <p:nvPr/>
        </p:nvPicPr>
        <p:blipFill>
          <a:blip r:embed="rId3" cstate="print"/>
          <a:srcRect/>
          <a:stretch>
            <a:fillRect/>
          </a:stretch>
        </p:blipFill>
        <p:spPr bwMode="auto">
          <a:xfrm>
            <a:off x="914400" y="2819400"/>
            <a:ext cx="7239000" cy="1343025"/>
          </a:xfrm>
          <a:prstGeom prst="rect">
            <a:avLst/>
          </a:prstGeom>
          <a:noFill/>
          <a:ln w="9525">
            <a:noFill/>
            <a:miter lim="800000"/>
            <a:headEnd/>
            <a:tailEnd/>
          </a:ln>
        </p:spPr>
      </p:pic>
      <p:sp>
        <p:nvSpPr>
          <p:cNvPr id="7" name="Text Box 63"/>
          <p:cNvSpPr txBox="1">
            <a:spLocks noChangeArrowheads="1"/>
          </p:cNvSpPr>
          <p:nvPr/>
        </p:nvSpPr>
        <p:spPr bwMode="auto">
          <a:xfrm>
            <a:off x="685800" y="4600575"/>
            <a:ext cx="1828800" cy="646331"/>
          </a:xfrm>
          <a:prstGeom prst="rect">
            <a:avLst/>
          </a:prstGeom>
          <a:noFill/>
          <a:ln w="9525">
            <a:noFill/>
            <a:miter lim="800000"/>
            <a:headEnd/>
            <a:tailEnd/>
          </a:ln>
        </p:spPr>
        <p:txBody>
          <a:bodyPr>
            <a:spAutoFit/>
          </a:bodyPr>
          <a:lstStyle/>
          <a:p>
            <a:pPr algn="ctr">
              <a:spcBef>
                <a:spcPct val="50000"/>
              </a:spcBef>
            </a:pPr>
            <a:r>
              <a:rPr lang="en-US" dirty="0">
                <a:solidFill>
                  <a:srgbClr val="333333"/>
                </a:solidFill>
              </a:rPr>
              <a:t>carpooling and vanpooling</a:t>
            </a:r>
          </a:p>
        </p:txBody>
      </p:sp>
      <p:sp>
        <p:nvSpPr>
          <p:cNvPr id="8" name="Text Box 64"/>
          <p:cNvSpPr txBox="1">
            <a:spLocks noChangeArrowheads="1"/>
          </p:cNvSpPr>
          <p:nvPr/>
        </p:nvSpPr>
        <p:spPr bwMode="auto">
          <a:xfrm>
            <a:off x="3276600" y="4600575"/>
            <a:ext cx="1828800" cy="646331"/>
          </a:xfrm>
          <a:prstGeom prst="rect">
            <a:avLst/>
          </a:prstGeom>
          <a:noFill/>
          <a:ln w="9525">
            <a:noFill/>
            <a:miter lim="800000"/>
            <a:headEnd/>
            <a:tailEnd/>
          </a:ln>
        </p:spPr>
        <p:txBody>
          <a:bodyPr>
            <a:spAutoFit/>
          </a:bodyPr>
          <a:lstStyle/>
          <a:p>
            <a:pPr algn="ctr">
              <a:spcBef>
                <a:spcPct val="50000"/>
              </a:spcBef>
            </a:pPr>
            <a:r>
              <a:rPr lang="en-US" dirty="0">
                <a:solidFill>
                  <a:srgbClr val="333333"/>
                </a:solidFill>
              </a:rPr>
              <a:t>taking public transportation</a:t>
            </a:r>
          </a:p>
        </p:txBody>
      </p:sp>
      <p:sp>
        <p:nvSpPr>
          <p:cNvPr id="9" name="Text Box 65"/>
          <p:cNvSpPr txBox="1">
            <a:spLocks noChangeArrowheads="1"/>
          </p:cNvSpPr>
          <p:nvPr/>
        </p:nvSpPr>
        <p:spPr bwMode="auto">
          <a:xfrm>
            <a:off x="5867400" y="4600575"/>
            <a:ext cx="2209800" cy="1200329"/>
          </a:xfrm>
          <a:prstGeom prst="rect">
            <a:avLst/>
          </a:prstGeom>
          <a:noFill/>
          <a:ln w="9525">
            <a:noFill/>
            <a:miter lim="800000"/>
            <a:headEnd/>
            <a:tailEnd/>
          </a:ln>
        </p:spPr>
        <p:txBody>
          <a:bodyPr>
            <a:spAutoFit/>
          </a:bodyPr>
          <a:lstStyle/>
          <a:p>
            <a:pPr algn="ctr">
              <a:spcBef>
                <a:spcPct val="50000"/>
              </a:spcBef>
            </a:pPr>
            <a:r>
              <a:rPr lang="en-US" dirty="0">
                <a:solidFill>
                  <a:srgbClr val="333333"/>
                </a:solidFill>
              </a:rPr>
              <a:t>walking, biking, telecommuting, and working a compressed week</a:t>
            </a:r>
          </a:p>
        </p:txBody>
      </p:sp>
      <p:pic>
        <p:nvPicPr>
          <p:cNvPr id="10" name="Picture 9" descr="NuRide_logo_small.gif"/>
          <p:cNvPicPr>
            <a:picLocks noChangeAspect="1"/>
          </p:cNvPicPr>
          <p:nvPr/>
        </p:nvPicPr>
        <p:blipFill>
          <a:blip r:embed="rId4" cstate="print"/>
          <a:stretch>
            <a:fillRect/>
          </a:stretch>
        </p:blipFill>
        <p:spPr>
          <a:xfrm>
            <a:off x="838201" y="1447800"/>
            <a:ext cx="1219199" cy="609600"/>
          </a:xfrm>
          <a:prstGeom prst="rect">
            <a:avLst/>
          </a:prstGeom>
        </p:spPr>
      </p:pic>
    </p:spTree>
    <p:extLst>
      <p:ext uri="{BB962C8B-B14F-4D97-AF65-F5344CB8AC3E}">
        <p14:creationId xmlns:p14="http://schemas.microsoft.com/office/powerpoint/2010/main" val="18085626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6749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What We Do</a:t>
            </a:r>
            <a:endParaRPr lang="en-US" dirty="0">
              <a:solidFill>
                <a:schemeClr val="tx1"/>
              </a:solidFill>
            </a:endParaRPr>
          </a:p>
        </p:txBody>
      </p:sp>
      <p:sp>
        <p:nvSpPr>
          <p:cNvPr id="3" name="Content Placeholder 2"/>
          <p:cNvSpPr>
            <a:spLocks noGrp="1"/>
          </p:cNvSpPr>
          <p:nvPr>
            <p:ph sz="quarter" idx="1"/>
          </p:nvPr>
        </p:nvSpPr>
        <p:spPr>
          <a:xfrm>
            <a:off x="228600" y="1600200"/>
            <a:ext cx="8686800" cy="5257800"/>
          </a:xfrm>
        </p:spPr>
        <p:txBody>
          <a:bodyPr>
            <a:noAutofit/>
          </a:bodyPr>
          <a:lstStyle/>
          <a:p>
            <a:r>
              <a:rPr lang="en-US" dirty="0" smtClean="0"/>
              <a:t> </a:t>
            </a:r>
            <a:r>
              <a:rPr lang="en-US" sz="3000" b="1" dirty="0" smtClean="0"/>
              <a:t>SERCCOT Accomplishments Since 2013 </a:t>
            </a:r>
            <a:endParaRPr lang="en-US" sz="1000" b="1" dirty="0" smtClean="0"/>
          </a:p>
          <a:p>
            <a:pPr lvl="1"/>
            <a:r>
              <a:rPr lang="en-US" sz="2100" dirty="0" smtClean="0"/>
              <a:t>Conducted a </a:t>
            </a:r>
            <a:r>
              <a:rPr lang="en-US" sz="2100" b="1" dirty="0" smtClean="0"/>
              <a:t>Medical Transportation Unmet Needs Survey </a:t>
            </a:r>
            <a:r>
              <a:rPr lang="en-US" sz="2100" dirty="0" smtClean="0"/>
              <a:t>– October 2014</a:t>
            </a:r>
          </a:p>
          <a:p>
            <a:pPr lvl="1"/>
            <a:r>
              <a:rPr lang="en-US" sz="2100" dirty="0" smtClean="0"/>
              <a:t>Hosted </a:t>
            </a:r>
            <a:r>
              <a:rPr lang="en-US" sz="2100" b="1" dirty="0" smtClean="0"/>
              <a:t>Making Connections Medical Forum </a:t>
            </a:r>
            <a:r>
              <a:rPr lang="en-US" sz="2100" dirty="0" smtClean="0"/>
              <a:t>– November 2014</a:t>
            </a:r>
          </a:p>
          <a:p>
            <a:pPr lvl="1"/>
            <a:r>
              <a:rPr lang="en-US" sz="2100" dirty="0" smtClean="0"/>
              <a:t>Applied for Tufts Health Foundation Grant – July 2015</a:t>
            </a:r>
          </a:p>
          <a:p>
            <a:pPr lvl="1"/>
            <a:r>
              <a:rPr lang="en-US" sz="2100" dirty="0" smtClean="0"/>
              <a:t>SERCCOT Subcommittee currently working on a </a:t>
            </a:r>
            <a:r>
              <a:rPr lang="en-US" sz="2100" b="1" dirty="0" smtClean="0"/>
              <a:t>Transportation Toolkit </a:t>
            </a:r>
            <a:r>
              <a:rPr lang="en-US" sz="2100" dirty="0" smtClean="0"/>
              <a:t>– Ongoing </a:t>
            </a:r>
          </a:p>
          <a:p>
            <a:pPr lvl="1"/>
            <a:r>
              <a:rPr lang="en-US" sz="2100" dirty="0" smtClean="0"/>
              <a:t>SERCCOT Subcommittee met with </a:t>
            </a:r>
            <a:r>
              <a:rPr lang="en-US" sz="2100" b="1" dirty="0" smtClean="0"/>
              <a:t>Wareham Stakeholders </a:t>
            </a:r>
            <a:r>
              <a:rPr lang="en-US" sz="2100" dirty="0" smtClean="0"/>
              <a:t>to talk about </a:t>
            </a:r>
            <a:r>
              <a:rPr lang="en-US" sz="2100" b="1" dirty="0" smtClean="0"/>
              <a:t>vehicle sharing and coordination opportunities </a:t>
            </a:r>
            <a:r>
              <a:rPr lang="en-US" sz="2100" dirty="0" smtClean="0"/>
              <a:t>in the greater Wareham area – June through August 2015 </a:t>
            </a:r>
          </a:p>
          <a:p>
            <a:pPr lvl="1"/>
            <a:r>
              <a:rPr lang="en-US" sz="2100" dirty="0" smtClean="0"/>
              <a:t>Conducted </a:t>
            </a:r>
            <a:r>
              <a:rPr lang="en-US" sz="2100" b="1" dirty="0" smtClean="0"/>
              <a:t>Work &amp; Education Unmet Transportation Needs Survey </a:t>
            </a:r>
            <a:r>
              <a:rPr lang="en-US" sz="2100" dirty="0" smtClean="0"/>
              <a:t>– October 2015 </a:t>
            </a:r>
          </a:p>
          <a:p>
            <a:pPr lvl="1"/>
            <a:r>
              <a:rPr lang="en-US" sz="2100" b="1" dirty="0" smtClean="0"/>
              <a:t>Ways to Work &amp; School Transportation Forum </a:t>
            </a:r>
            <a:r>
              <a:rPr lang="en-US" sz="2100" dirty="0" smtClean="0"/>
              <a:t>– November 2015</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7251" cy="991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35940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746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2112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78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6800"/>
            <a:ext cx="9087678" cy="876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7722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066800"/>
            <a:ext cx="9296400" cy="12129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2763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9144000" cy="792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1994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58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581400"/>
            <a:ext cx="9296400" cy="1245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6752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5800"/>
            <a:ext cx="8737401" cy="1120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20410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3"/>
          <p:cNvSpPr>
            <a:spLocks noGrp="1" noChangeArrowheads="1"/>
          </p:cNvSpPr>
          <p:nvPr>
            <p:ph type="title" sz="quarter"/>
          </p:nvPr>
        </p:nvSpPr>
        <p:spPr>
          <a:xfrm>
            <a:off x="685800" y="381000"/>
            <a:ext cx="6705600" cy="762000"/>
          </a:xfrm>
        </p:spPr>
        <p:txBody>
          <a:bodyPr>
            <a:noAutofit/>
          </a:bodyPr>
          <a:lstStyle/>
          <a:p>
            <a:pPr algn="ctr"/>
            <a:r>
              <a:rPr lang="en-US" sz="4400" dirty="0">
                <a:solidFill>
                  <a:schemeClr val="tx1"/>
                </a:solidFill>
                <a:effectLst>
                  <a:outerShdw blurRad="38100" dist="38100" dir="2700000" algn="tl">
                    <a:srgbClr val="000000">
                      <a:alpha val="43137"/>
                    </a:srgbClr>
                  </a:outerShdw>
                </a:effectLst>
                <a:latin typeface="+mn-lt"/>
              </a:rPr>
              <a:t>NuRide</a:t>
            </a:r>
          </a:p>
        </p:txBody>
      </p:sp>
      <p:graphicFrame>
        <p:nvGraphicFramePr>
          <p:cNvPr id="4098" name="Object 14"/>
          <p:cNvGraphicFramePr>
            <a:graphicFrameLocks noGrp="1" noChangeAspect="1"/>
          </p:cNvGraphicFramePr>
          <p:nvPr>
            <p:ph sz="quarter" idx="1"/>
          </p:nvPr>
        </p:nvGraphicFramePr>
        <p:xfrm>
          <a:off x="6989763" y="2298700"/>
          <a:ext cx="1011237" cy="1066800"/>
        </p:xfrm>
        <a:graphic>
          <a:graphicData uri="http://schemas.openxmlformats.org/presentationml/2006/ole">
            <mc:AlternateContent xmlns:mc="http://schemas.openxmlformats.org/markup-compatibility/2006">
              <mc:Choice xmlns:v="urn:schemas-microsoft-com:vml" Requires="v">
                <p:oleObj spid="_x0000_s4102" name="Image" r:id="rId4" imgW="1142454" imgH="1205924" progId="">
                  <p:embed/>
                </p:oleObj>
              </mc:Choice>
              <mc:Fallback>
                <p:oleObj name="Image" r:id="rId4" imgW="1142454" imgH="1205924"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9763" y="2298700"/>
                        <a:ext cx="10112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16"/>
          <p:cNvGraphicFramePr>
            <a:graphicFrameLocks noGrp="1" noChangeAspect="1"/>
          </p:cNvGraphicFramePr>
          <p:nvPr>
            <p:ph sz="quarter" idx="2"/>
          </p:nvPr>
        </p:nvGraphicFramePr>
        <p:xfrm>
          <a:off x="6989763" y="4419600"/>
          <a:ext cx="1011237" cy="1066800"/>
        </p:xfrm>
        <a:graphic>
          <a:graphicData uri="http://schemas.openxmlformats.org/presentationml/2006/ole">
            <mc:AlternateContent xmlns:mc="http://schemas.openxmlformats.org/markup-compatibility/2006">
              <mc:Choice xmlns:v="urn:schemas-microsoft-com:vml" Requires="v">
                <p:oleObj spid="_x0000_s4103" name="Image" r:id="rId6" imgW="1142454" imgH="1205924" progId="">
                  <p:embed/>
                </p:oleObj>
              </mc:Choice>
              <mc:Fallback>
                <p:oleObj name="Image" r:id="rId6" imgW="1142454" imgH="1205924" progId="">
                  <p:embed/>
                  <p:pic>
                    <p:nvPicPr>
                      <p:cNvPr id="0" name="Picture 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9763" y="4419600"/>
                        <a:ext cx="10112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18"/>
          <p:cNvGraphicFramePr>
            <a:graphicFrameLocks noGrp="1" noChangeAspect="1"/>
          </p:cNvGraphicFramePr>
          <p:nvPr>
            <p:ph sz="quarter" idx="3"/>
          </p:nvPr>
        </p:nvGraphicFramePr>
        <p:xfrm>
          <a:off x="4876800" y="2420938"/>
          <a:ext cx="882650" cy="931862"/>
        </p:xfrm>
        <a:graphic>
          <a:graphicData uri="http://schemas.openxmlformats.org/presentationml/2006/ole">
            <mc:AlternateContent xmlns:mc="http://schemas.openxmlformats.org/markup-compatibility/2006">
              <mc:Choice xmlns:v="urn:schemas-microsoft-com:vml" Requires="v">
                <p:oleObj spid="_x0000_s4104" name="Image" r:id="rId8" imgW="1142454" imgH="1205924" progId="">
                  <p:embed/>
                </p:oleObj>
              </mc:Choice>
              <mc:Fallback>
                <p:oleObj name="Image" r:id="rId8" imgW="1142454" imgH="1205924" progId="">
                  <p:embed/>
                  <p:pic>
                    <p:nvPicPr>
                      <p:cNvPr id="0" name="Picture 4"/>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420938"/>
                        <a:ext cx="882650" cy="93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03" name="Picture 5" descr="woman_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6963" y="3200400"/>
            <a:ext cx="9604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7"/>
          <p:cNvSpPr txBox="1">
            <a:spLocks noChangeArrowheads="1"/>
          </p:cNvSpPr>
          <p:nvPr/>
        </p:nvSpPr>
        <p:spPr bwMode="auto">
          <a:xfrm>
            <a:off x="5486400" y="36576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b="1" i="1">
                <a:solidFill>
                  <a:schemeClr val="accent2"/>
                </a:solidFill>
                <a:latin typeface="Arial" charset="0"/>
              </a:defRPr>
            </a:lvl1pPr>
            <a:lvl2pPr marL="742950" indent="-285750" eaLnBrk="0" hangingPunct="0">
              <a:defRPr sz="1600" b="1" i="1">
                <a:solidFill>
                  <a:schemeClr val="accent2"/>
                </a:solidFill>
                <a:latin typeface="Arial" charset="0"/>
              </a:defRPr>
            </a:lvl2pPr>
            <a:lvl3pPr marL="1143000" indent="-228600" eaLnBrk="0" hangingPunct="0">
              <a:defRPr sz="1600" b="1" i="1">
                <a:solidFill>
                  <a:schemeClr val="accent2"/>
                </a:solidFill>
                <a:latin typeface="Arial" charset="0"/>
              </a:defRPr>
            </a:lvl3pPr>
            <a:lvl4pPr marL="1600200" indent="-228600" eaLnBrk="0" hangingPunct="0">
              <a:defRPr sz="1600" b="1" i="1">
                <a:solidFill>
                  <a:schemeClr val="accent2"/>
                </a:solidFill>
                <a:latin typeface="Arial" charset="0"/>
              </a:defRPr>
            </a:lvl4pPr>
            <a:lvl5pPr marL="2057400" indent="-228600" eaLnBrk="0" hangingPunct="0">
              <a:defRPr sz="1600" b="1" i="1">
                <a:solidFill>
                  <a:schemeClr val="accent2"/>
                </a:solidFill>
                <a:latin typeface="Arial" charset="0"/>
              </a:defRPr>
            </a:lvl5pPr>
            <a:lvl6pPr marL="2514600" indent="-228600" eaLnBrk="0" fontAlgn="base" hangingPunct="0">
              <a:spcBef>
                <a:spcPct val="0"/>
              </a:spcBef>
              <a:spcAft>
                <a:spcPct val="0"/>
              </a:spcAft>
              <a:defRPr sz="1600" b="1" i="1">
                <a:solidFill>
                  <a:schemeClr val="accent2"/>
                </a:solidFill>
                <a:latin typeface="Arial" charset="0"/>
              </a:defRPr>
            </a:lvl6pPr>
            <a:lvl7pPr marL="2971800" indent="-228600" eaLnBrk="0" fontAlgn="base" hangingPunct="0">
              <a:spcBef>
                <a:spcPct val="0"/>
              </a:spcBef>
              <a:spcAft>
                <a:spcPct val="0"/>
              </a:spcAft>
              <a:defRPr sz="1600" b="1" i="1">
                <a:solidFill>
                  <a:schemeClr val="accent2"/>
                </a:solidFill>
                <a:latin typeface="Arial" charset="0"/>
              </a:defRPr>
            </a:lvl7pPr>
            <a:lvl8pPr marL="3429000" indent="-228600" eaLnBrk="0" fontAlgn="base" hangingPunct="0">
              <a:spcBef>
                <a:spcPct val="0"/>
              </a:spcBef>
              <a:spcAft>
                <a:spcPct val="0"/>
              </a:spcAft>
              <a:defRPr sz="1600" b="1" i="1">
                <a:solidFill>
                  <a:schemeClr val="accent2"/>
                </a:solidFill>
                <a:latin typeface="Arial" charset="0"/>
              </a:defRPr>
            </a:lvl8pPr>
            <a:lvl9pPr marL="3886200" indent="-228600" eaLnBrk="0" fontAlgn="base" hangingPunct="0">
              <a:spcBef>
                <a:spcPct val="0"/>
              </a:spcBef>
              <a:spcAft>
                <a:spcPct val="0"/>
              </a:spcAft>
              <a:defRPr sz="1600" b="1" i="1">
                <a:solidFill>
                  <a:schemeClr val="accent2"/>
                </a:solidFill>
                <a:latin typeface="Arial" charset="0"/>
              </a:defRPr>
            </a:lvl9pPr>
          </a:lstStyle>
          <a:p>
            <a:pPr eaLnBrk="1" hangingPunct="1">
              <a:spcBef>
                <a:spcPct val="50000"/>
              </a:spcBef>
            </a:pPr>
            <a:r>
              <a:rPr lang="en-US" i="0">
                <a:solidFill>
                  <a:srgbClr val="333366"/>
                </a:solidFill>
              </a:rPr>
              <a:t>bus to work</a:t>
            </a:r>
          </a:p>
        </p:txBody>
      </p:sp>
      <p:sp>
        <p:nvSpPr>
          <p:cNvPr id="4105" name="Text Box 8"/>
          <p:cNvSpPr txBox="1">
            <a:spLocks noChangeArrowheads="1"/>
          </p:cNvSpPr>
          <p:nvPr/>
        </p:nvSpPr>
        <p:spPr bwMode="auto">
          <a:xfrm>
            <a:off x="5486400" y="58674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b="1" i="1">
                <a:solidFill>
                  <a:schemeClr val="accent2"/>
                </a:solidFill>
                <a:latin typeface="Arial" charset="0"/>
              </a:defRPr>
            </a:lvl1pPr>
            <a:lvl2pPr marL="742950" indent="-285750" eaLnBrk="0" hangingPunct="0">
              <a:defRPr sz="1600" b="1" i="1">
                <a:solidFill>
                  <a:schemeClr val="accent2"/>
                </a:solidFill>
                <a:latin typeface="Arial" charset="0"/>
              </a:defRPr>
            </a:lvl2pPr>
            <a:lvl3pPr marL="1143000" indent="-228600" eaLnBrk="0" hangingPunct="0">
              <a:defRPr sz="1600" b="1" i="1">
                <a:solidFill>
                  <a:schemeClr val="accent2"/>
                </a:solidFill>
                <a:latin typeface="Arial" charset="0"/>
              </a:defRPr>
            </a:lvl3pPr>
            <a:lvl4pPr marL="1600200" indent="-228600" eaLnBrk="0" hangingPunct="0">
              <a:defRPr sz="1600" b="1" i="1">
                <a:solidFill>
                  <a:schemeClr val="accent2"/>
                </a:solidFill>
                <a:latin typeface="Arial" charset="0"/>
              </a:defRPr>
            </a:lvl4pPr>
            <a:lvl5pPr marL="2057400" indent="-228600" eaLnBrk="0" hangingPunct="0">
              <a:defRPr sz="1600" b="1" i="1">
                <a:solidFill>
                  <a:schemeClr val="accent2"/>
                </a:solidFill>
                <a:latin typeface="Arial" charset="0"/>
              </a:defRPr>
            </a:lvl5pPr>
            <a:lvl6pPr marL="2514600" indent="-228600" eaLnBrk="0" fontAlgn="base" hangingPunct="0">
              <a:spcBef>
                <a:spcPct val="0"/>
              </a:spcBef>
              <a:spcAft>
                <a:spcPct val="0"/>
              </a:spcAft>
              <a:defRPr sz="1600" b="1" i="1">
                <a:solidFill>
                  <a:schemeClr val="accent2"/>
                </a:solidFill>
                <a:latin typeface="Arial" charset="0"/>
              </a:defRPr>
            </a:lvl6pPr>
            <a:lvl7pPr marL="2971800" indent="-228600" eaLnBrk="0" fontAlgn="base" hangingPunct="0">
              <a:spcBef>
                <a:spcPct val="0"/>
              </a:spcBef>
              <a:spcAft>
                <a:spcPct val="0"/>
              </a:spcAft>
              <a:defRPr sz="1600" b="1" i="1">
                <a:solidFill>
                  <a:schemeClr val="accent2"/>
                </a:solidFill>
                <a:latin typeface="Arial" charset="0"/>
              </a:defRPr>
            </a:lvl7pPr>
            <a:lvl8pPr marL="3429000" indent="-228600" eaLnBrk="0" fontAlgn="base" hangingPunct="0">
              <a:spcBef>
                <a:spcPct val="0"/>
              </a:spcBef>
              <a:spcAft>
                <a:spcPct val="0"/>
              </a:spcAft>
              <a:defRPr sz="1600" b="1" i="1">
                <a:solidFill>
                  <a:schemeClr val="accent2"/>
                </a:solidFill>
                <a:latin typeface="Arial" charset="0"/>
              </a:defRPr>
            </a:lvl8pPr>
            <a:lvl9pPr marL="3886200" indent="-228600" eaLnBrk="0" fontAlgn="base" hangingPunct="0">
              <a:spcBef>
                <a:spcPct val="0"/>
              </a:spcBef>
              <a:spcAft>
                <a:spcPct val="0"/>
              </a:spcAft>
              <a:defRPr sz="1600" b="1" i="1">
                <a:solidFill>
                  <a:schemeClr val="accent2"/>
                </a:solidFill>
                <a:latin typeface="Arial" charset="0"/>
              </a:defRPr>
            </a:lvl9pPr>
          </a:lstStyle>
          <a:p>
            <a:pPr eaLnBrk="1" hangingPunct="1">
              <a:spcBef>
                <a:spcPct val="50000"/>
              </a:spcBef>
            </a:pPr>
            <a:r>
              <a:rPr lang="en-US" i="0">
                <a:solidFill>
                  <a:srgbClr val="333366"/>
                </a:solidFill>
              </a:rPr>
              <a:t>bike to friend’s</a:t>
            </a:r>
          </a:p>
        </p:txBody>
      </p:sp>
      <p:graphicFrame>
        <p:nvGraphicFramePr>
          <p:cNvPr id="4101" name="Object 20"/>
          <p:cNvGraphicFramePr>
            <a:graphicFrameLocks noGrp="1" noChangeAspect="1"/>
          </p:cNvGraphicFramePr>
          <p:nvPr>
            <p:ph sz="quarter" idx="4"/>
          </p:nvPr>
        </p:nvGraphicFramePr>
        <p:xfrm>
          <a:off x="4800600" y="4495800"/>
          <a:ext cx="1011238" cy="1066800"/>
        </p:xfrm>
        <a:graphic>
          <a:graphicData uri="http://schemas.openxmlformats.org/presentationml/2006/ole">
            <mc:AlternateContent xmlns:mc="http://schemas.openxmlformats.org/markup-compatibility/2006">
              <mc:Choice xmlns:v="urn:schemas-microsoft-com:vml" Requires="v">
                <p:oleObj spid="_x0000_s4105" name="Image" r:id="rId11" imgW="1142454" imgH="1205924" progId="">
                  <p:embed/>
                </p:oleObj>
              </mc:Choice>
              <mc:Fallback>
                <p:oleObj name="Image" r:id="rId11" imgW="1142454" imgH="1205924" progId="">
                  <p:embed/>
                  <p:pic>
                    <p:nvPicPr>
                      <p:cNvPr id="0" name="Picture 5"/>
                      <p:cNvPicPr>
                        <a:picLocks noGrp="1"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0600" y="4495800"/>
                        <a:ext cx="10112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6" name="Line 24"/>
          <p:cNvSpPr>
            <a:spLocks noChangeShapeType="1"/>
          </p:cNvSpPr>
          <p:nvPr/>
        </p:nvSpPr>
        <p:spPr bwMode="auto">
          <a:xfrm flipV="1">
            <a:off x="6019800" y="2971800"/>
            <a:ext cx="6096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rgbClr val="017DC3"/>
              </a:solidFill>
            </a:endParaRPr>
          </a:p>
        </p:txBody>
      </p:sp>
      <p:sp>
        <p:nvSpPr>
          <p:cNvPr id="4107" name="Line 25"/>
          <p:cNvSpPr>
            <a:spLocks noChangeShapeType="1"/>
          </p:cNvSpPr>
          <p:nvPr/>
        </p:nvSpPr>
        <p:spPr bwMode="auto">
          <a:xfrm flipV="1">
            <a:off x="6019800" y="5181600"/>
            <a:ext cx="6096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rgbClr val="017DC3"/>
              </a:solidFill>
            </a:endParaRPr>
          </a:p>
        </p:txBody>
      </p:sp>
      <p:sp>
        <p:nvSpPr>
          <p:cNvPr id="4108" name="Text Box 26"/>
          <p:cNvSpPr txBox="1">
            <a:spLocks noChangeArrowheads="1"/>
          </p:cNvSpPr>
          <p:nvPr/>
        </p:nvSpPr>
        <p:spPr bwMode="auto">
          <a:xfrm>
            <a:off x="685800" y="4572000"/>
            <a:ext cx="358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b="1" i="1">
                <a:solidFill>
                  <a:schemeClr val="accent2"/>
                </a:solidFill>
                <a:latin typeface="Arial" charset="0"/>
              </a:defRPr>
            </a:lvl1pPr>
            <a:lvl2pPr marL="742950" indent="-285750" eaLnBrk="0" hangingPunct="0">
              <a:defRPr sz="1600" b="1" i="1">
                <a:solidFill>
                  <a:schemeClr val="accent2"/>
                </a:solidFill>
                <a:latin typeface="Arial" charset="0"/>
              </a:defRPr>
            </a:lvl2pPr>
            <a:lvl3pPr marL="1143000" indent="-228600" eaLnBrk="0" hangingPunct="0">
              <a:defRPr sz="1600" b="1" i="1">
                <a:solidFill>
                  <a:schemeClr val="accent2"/>
                </a:solidFill>
                <a:latin typeface="Arial" charset="0"/>
              </a:defRPr>
            </a:lvl3pPr>
            <a:lvl4pPr marL="1600200" indent="-228600" eaLnBrk="0" hangingPunct="0">
              <a:defRPr sz="1600" b="1" i="1">
                <a:solidFill>
                  <a:schemeClr val="accent2"/>
                </a:solidFill>
                <a:latin typeface="Arial" charset="0"/>
              </a:defRPr>
            </a:lvl4pPr>
            <a:lvl5pPr marL="2057400" indent="-228600" eaLnBrk="0" hangingPunct="0">
              <a:defRPr sz="1600" b="1" i="1">
                <a:solidFill>
                  <a:schemeClr val="accent2"/>
                </a:solidFill>
                <a:latin typeface="Arial" charset="0"/>
              </a:defRPr>
            </a:lvl5pPr>
            <a:lvl6pPr marL="2514600" indent="-228600" eaLnBrk="0" fontAlgn="base" hangingPunct="0">
              <a:spcBef>
                <a:spcPct val="0"/>
              </a:spcBef>
              <a:spcAft>
                <a:spcPct val="0"/>
              </a:spcAft>
              <a:defRPr sz="1600" b="1" i="1">
                <a:solidFill>
                  <a:schemeClr val="accent2"/>
                </a:solidFill>
                <a:latin typeface="Arial" charset="0"/>
              </a:defRPr>
            </a:lvl6pPr>
            <a:lvl7pPr marL="2971800" indent="-228600" eaLnBrk="0" fontAlgn="base" hangingPunct="0">
              <a:spcBef>
                <a:spcPct val="0"/>
              </a:spcBef>
              <a:spcAft>
                <a:spcPct val="0"/>
              </a:spcAft>
              <a:defRPr sz="1600" b="1" i="1">
                <a:solidFill>
                  <a:schemeClr val="accent2"/>
                </a:solidFill>
                <a:latin typeface="Arial" charset="0"/>
              </a:defRPr>
            </a:lvl7pPr>
            <a:lvl8pPr marL="3429000" indent="-228600" eaLnBrk="0" fontAlgn="base" hangingPunct="0">
              <a:spcBef>
                <a:spcPct val="0"/>
              </a:spcBef>
              <a:spcAft>
                <a:spcPct val="0"/>
              </a:spcAft>
              <a:defRPr sz="1600" b="1" i="1">
                <a:solidFill>
                  <a:schemeClr val="accent2"/>
                </a:solidFill>
                <a:latin typeface="Arial" charset="0"/>
              </a:defRPr>
            </a:lvl8pPr>
            <a:lvl9pPr marL="3886200" indent="-228600" eaLnBrk="0" fontAlgn="base" hangingPunct="0">
              <a:spcBef>
                <a:spcPct val="0"/>
              </a:spcBef>
              <a:spcAft>
                <a:spcPct val="0"/>
              </a:spcAft>
              <a:defRPr sz="1600" b="1" i="1">
                <a:solidFill>
                  <a:schemeClr val="accent2"/>
                </a:solidFill>
                <a:latin typeface="Arial" charset="0"/>
              </a:defRPr>
            </a:lvl9pPr>
          </a:lstStyle>
          <a:p>
            <a:pPr eaLnBrk="1" hangingPunct="1">
              <a:spcBef>
                <a:spcPct val="50000"/>
              </a:spcBef>
            </a:pPr>
            <a:r>
              <a:rPr lang="en-US" i="0" dirty="0">
                <a:solidFill>
                  <a:srgbClr val="333366"/>
                </a:solidFill>
              </a:rPr>
              <a:t>Earn points for all green </a:t>
            </a:r>
            <a:r>
              <a:rPr lang="en-US" i="0" dirty="0" smtClean="0">
                <a:solidFill>
                  <a:srgbClr val="333366"/>
                </a:solidFill>
              </a:rPr>
              <a:t>trips</a:t>
            </a:r>
          </a:p>
          <a:p>
            <a:pPr eaLnBrk="1" hangingPunct="1">
              <a:spcBef>
                <a:spcPct val="50000"/>
              </a:spcBef>
            </a:pPr>
            <a:r>
              <a:rPr lang="en-US" i="0" dirty="0" smtClean="0">
                <a:solidFill>
                  <a:srgbClr val="333366"/>
                </a:solidFill>
              </a:rPr>
              <a:t>Register and receive 1,000 points</a:t>
            </a:r>
            <a:endParaRPr lang="en-US" i="0" dirty="0">
              <a:solidFill>
                <a:srgbClr val="333366"/>
              </a:solidFill>
            </a:endParaRPr>
          </a:p>
        </p:txBody>
      </p:sp>
      <p:sp>
        <p:nvSpPr>
          <p:cNvPr id="4109" name="Line 27"/>
          <p:cNvSpPr>
            <a:spLocks noChangeShapeType="1"/>
          </p:cNvSpPr>
          <p:nvPr/>
        </p:nvSpPr>
        <p:spPr bwMode="auto">
          <a:xfrm>
            <a:off x="2590800" y="3581400"/>
            <a:ext cx="14478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rgbClr val="017DC3"/>
              </a:solidFill>
            </a:endParaRPr>
          </a:p>
        </p:txBody>
      </p:sp>
      <p:sp>
        <p:nvSpPr>
          <p:cNvPr id="4110" name="Line 29"/>
          <p:cNvSpPr>
            <a:spLocks noChangeShapeType="1"/>
          </p:cNvSpPr>
          <p:nvPr/>
        </p:nvSpPr>
        <p:spPr bwMode="auto">
          <a:xfrm flipV="1">
            <a:off x="4038600" y="2971800"/>
            <a:ext cx="5334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rgbClr val="017DC3"/>
              </a:solidFill>
            </a:endParaRPr>
          </a:p>
        </p:txBody>
      </p:sp>
      <p:sp>
        <p:nvSpPr>
          <p:cNvPr id="4111" name="Line 30"/>
          <p:cNvSpPr>
            <a:spLocks noChangeShapeType="1"/>
          </p:cNvSpPr>
          <p:nvPr/>
        </p:nvSpPr>
        <p:spPr bwMode="auto">
          <a:xfrm flipV="1">
            <a:off x="4038600" y="5181600"/>
            <a:ext cx="5334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rgbClr val="017DC3"/>
              </a:solidFill>
            </a:endParaRPr>
          </a:p>
        </p:txBody>
      </p:sp>
      <p:sp>
        <p:nvSpPr>
          <p:cNvPr id="4112" name="Line 31"/>
          <p:cNvSpPr>
            <a:spLocks noChangeShapeType="1"/>
          </p:cNvSpPr>
          <p:nvPr/>
        </p:nvSpPr>
        <p:spPr bwMode="auto">
          <a:xfrm rot="-5400000">
            <a:off x="2933700" y="4076700"/>
            <a:ext cx="22098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rgbClr val="017DC3"/>
              </a:solidFill>
            </a:endParaRPr>
          </a:p>
        </p:txBody>
      </p:sp>
      <p:sp>
        <p:nvSpPr>
          <p:cNvPr id="2" name="Rectangle 1"/>
          <p:cNvSpPr/>
          <p:nvPr/>
        </p:nvSpPr>
        <p:spPr>
          <a:xfrm>
            <a:off x="381001" y="2133600"/>
            <a:ext cx="4343399" cy="861774"/>
          </a:xfrm>
          <a:prstGeom prst="rect">
            <a:avLst/>
          </a:prstGeom>
        </p:spPr>
        <p:txBody>
          <a:bodyPr wrap="square">
            <a:spAutoFit/>
          </a:bodyPr>
          <a:lstStyle/>
          <a:p>
            <a:pPr marL="274320" indent="-274320">
              <a:spcBef>
                <a:spcPts val="600"/>
              </a:spcBef>
              <a:buClr>
                <a:srgbClr val="017DC3"/>
              </a:buClr>
              <a:buSzPct val="76000"/>
              <a:buFont typeface="Wingdings 3"/>
              <a:buChar char=""/>
            </a:pPr>
            <a:r>
              <a:rPr lang="en-US" sz="2500" b="1" dirty="0">
                <a:solidFill>
                  <a:srgbClr val="017DC3"/>
                </a:solidFill>
              </a:rPr>
              <a:t>Record Work and Personal Trips</a:t>
            </a:r>
          </a:p>
        </p:txBody>
      </p:sp>
      <p:pic>
        <p:nvPicPr>
          <p:cNvPr id="19" name="Picture 18" descr="NuRide_logo_small.gif"/>
          <p:cNvPicPr>
            <a:picLocks noChangeAspect="1"/>
          </p:cNvPicPr>
          <p:nvPr/>
        </p:nvPicPr>
        <p:blipFill>
          <a:blip r:embed="rId13" cstate="print"/>
          <a:stretch>
            <a:fillRect/>
          </a:stretch>
        </p:blipFill>
        <p:spPr>
          <a:xfrm>
            <a:off x="838201" y="1447800"/>
            <a:ext cx="1219199" cy="609600"/>
          </a:xfrm>
          <a:prstGeom prst="rect">
            <a:avLst/>
          </a:prstGeom>
        </p:spPr>
      </p:pic>
    </p:spTree>
    <p:extLst>
      <p:ext uri="{BB962C8B-B14F-4D97-AF65-F5344CB8AC3E}">
        <p14:creationId xmlns:p14="http://schemas.microsoft.com/office/powerpoint/2010/main" val="2840545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21" y="-2286000"/>
            <a:ext cx="14471805" cy="1379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10697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937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0128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75000"/>
                  </a:schemeClr>
                </a:solidFill>
              </a:rPr>
              <a:t>Senator Michael </a:t>
            </a:r>
            <a:r>
              <a:rPr lang="en-US" dirty="0" err="1" smtClean="0">
                <a:solidFill>
                  <a:schemeClr val="bg2">
                    <a:lumMod val="75000"/>
                  </a:schemeClr>
                </a:solidFill>
              </a:rPr>
              <a:t>Rodrigues</a:t>
            </a:r>
            <a:endParaRPr lang="en-US" dirty="0" smtClean="0">
              <a:solidFill>
                <a:schemeClr val="bg2">
                  <a:lumMod val="75000"/>
                </a:schemeClr>
              </a:solidFill>
            </a:endParaRPr>
          </a:p>
        </p:txBody>
      </p:sp>
      <p:sp>
        <p:nvSpPr>
          <p:cNvPr id="3" name="Content Placeholder 2"/>
          <p:cNvSpPr>
            <a:spLocks noGrp="1"/>
          </p:cNvSpPr>
          <p:nvPr>
            <p:ph sz="quarter" idx="1"/>
          </p:nvPr>
        </p:nvSpPr>
        <p:spPr>
          <a:xfrm>
            <a:off x="612648" y="1600200"/>
            <a:ext cx="8074152" cy="5029200"/>
          </a:xfrm>
        </p:spPr>
        <p:txBody>
          <a:bodyPr>
            <a:normAutofit/>
          </a:bodyPr>
          <a:lstStyle/>
          <a:p>
            <a:r>
              <a:rPr lang="en-US" dirty="0" smtClean="0"/>
              <a:t>State Senator representing the Massachusetts First Bristol and Plymouth District</a:t>
            </a:r>
          </a:p>
          <a:p>
            <a:r>
              <a:rPr lang="en-US" dirty="0" smtClean="0"/>
              <a:t>Representing the Cities and Towns of:</a:t>
            </a:r>
          </a:p>
          <a:p>
            <a:pPr lvl="1"/>
            <a:r>
              <a:rPr lang="en-US" dirty="0" smtClean="0"/>
              <a:t>Fall River</a:t>
            </a:r>
          </a:p>
          <a:p>
            <a:pPr lvl="1"/>
            <a:r>
              <a:rPr lang="en-US" dirty="0" smtClean="0"/>
              <a:t>Freetown</a:t>
            </a:r>
          </a:p>
          <a:p>
            <a:pPr lvl="1"/>
            <a:r>
              <a:rPr lang="en-US" dirty="0" smtClean="0"/>
              <a:t>Lakeville</a:t>
            </a:r>
          </a:p>
          <a:p>
            <a:pPr lvl="1"/>
            <a:r>
              <a:rPr lang="en-US" dirty="0" smtClean="0"/>
              <a:t>Rochester</a:t>
            </a:r>
          </a:p>
          <a:p>
            <a:pPr lvl="1"/>
            <a:r>
              <a:rPr lang="en-US" dirty="0" smtClean="0"/>
              <a:t>Somerset</a:t>
            </a:r>
          </a:p>
          <a:p>
            <a:pPr lvl="1"/>
            <a:r>
              <a:rPr lang="en-US" dirty="0" smtClean="0"/>
              <a:t>Swansea</a:t>
            </a:r>
          </a:p>
          <a:p>
            <a:pPr lvl="1"/>
            <a:r>
              <a:rPr lang="en-US" dirty="0" smtClean="0"/>
              <a:t>Westport</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409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35018"/>
            <a:ext cx="12115800" cy="10393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7586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17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3" y="-1066800"/>
            <a:ext cx="9144000" cy="853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819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chemeClr val="tx1"/>
                </a:solidFill>
                <a:effectLst>
                  <a:outerShdw blurRad="38100" dist="38100" dir="2700000" algn="tl">
                    <a:srgbClr val="000000">
                      <a:alpha val="43137"/>
                    </a:srgbClr>
                  </a:outerShdw>
                </a:effectLst>
                <a:latin typeface="+mn-lt"/>
              </a:rPr>
              <a:t>NuRide</a:t>
            </a:r>
            <a:endParaRPr lang="en-US" sz="4400" dirty="0">
              <a:solidFill>
                <a:schemeClr val="tx1"/>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sz="quarter" idx="1"/>
          </p:nvPr>
        </p:nvSpPr>
        <p:spPr/>
        <p:txBody>
          <a:bodyPr>
            <a:normAutofit/>
          </a:bodyPr>
          <a:lstStyle/>
          <a:p>
            <a:endParaRPr lang="en-US" sz="2800" dirty="0" smtClean="0"/>
          </a:p>
          <a:p>
            <a:endParaRPr lang="en-US" sz="2800" dirty="0"/>
          </a:p>
        </p:txBody>
      </p:sp>
      <p:sp>
        <p:nvSpPr>
          <p:cNvPr id="13" name="Line 9"/>
          <p:cNvSpPr>
            <a:spLocks noChangeShapeType="1"/>
          </p:cNvSpPr>
          <p:nvPr/>
        </p:nvSpPr>
        <p:spPr bwMode="auto">
          <a:xfrm>
            <a:off x="2582517" y="3581400"/>
            <a:ext cx="1905000" cy="0"/>
          </a:xfrm>
          <a:prstGeom prst="line">
            <a:avLst/>
          </a:prstGeom>
          <a:noFill/>
          <a:ln w="12700">
            <a:solidFill>
              <a:schemeClr val="bg2"/>
            </a:solidFill>
            <a:round/>
            <a:headEnd/>
            <a:tailEnd type="triangle" w="med" len="med"/>
          </a:ln>
        </p:spPr>
        <p:txBody>
          <a:bodyPr wrap="none">
            <a:spAutoFit/>
          </a:bodyPr>
          <a:lstStyle/>
          <a:p>
            <a:endParaRPr lang="en-US">
              <a:solidFill>
                <a:srgbClr val="017DC3"/>
              </a:solidFill>
            </a:endParaRPr>
          </a:p>
        </p:txBody>
      </p:sp>
      <p:pic>
        <p:nvPicPr>
          <p:cNvPr id="5" name="Picture 2" descr="browser-chrome"/>
          <p:cNvPicPr>
            <a:picLocks noChangeAspect="1" noChangeArrowheads="1"/>
          </p:cNvPicPr>
          <p:nvPr/>
        </p:nvPicPr>
        <p:blipFill>
          <a:blip r:embed="rId3" cstate="print"/>
          <a:srcRect/>
          <a:stretch>
            <a:fillRect/>
          </a:stretch>
        </p:blipFill>
        <p:spPr bwMode="auto">
          <a:xfrm>
            <a:off x="4088296" y="1257300"/>
            <a:ext cx="4598504" cy="5067300"/>
          </a:xfrm>
          <a:prstGeom prst="rect">
            <a:avLst/>
          </a:prstGeom>
          <a:noFill/>
          <a:ln w="9525">
            <a:noFill/>
            <a:miter lim="800000"/>
            <a:headEnd/>
            <a:tailEnd/>
          </a:ln>
        </p:spPr>
      </p:pic>
      <p:sp>
        <p:nvSpPr>
          <p:cNvPr id="6" name="Text Box 6"/>
          <p:cNvSpPr txBox="1">
            <a:spLocks noChangeArrowheads="1"/>
          </p:cNvSpPr>
          <p:nvPr/>
        </p:nvSpPr>
        <p:spPr bwMode="auto">
          <a:xfrm>
            <a:off x="838200" y="2743201"/>
            <a:ext cx="3124200" cy="784830"/>
          </a:xfrm>
          <a:prstGeom prst="rect">
            <a:avLst/>
          </a:prstGeom>
          <a:noFill/>
          <a:ln w="9525">
            <a:noFill/>
            <a:miter lim="800000"/>
            <a:headEnd/>
            <a:tailEnd/>
          </a:ln>
        </p:spPr>
        <p:txBody>
          <a:bodyPr wrap="square">
            <a:spAutoFit/>
          </a:bodyPr>
          <a:lstStyle/>
          <a:p>
            <a:pPr>
              <a:spcBef>
                <a:spcPct val="50000"/>
              </a:spcBef>
            </a:pPr>
            <a:endParaRPr lang="en-US" dirty="0">
              <a:solidFill>
                <a:srgbClr val="333366"/>
              </a:solidFill>
            </a:endParaRPr>
          </a:p>
          <a:p>
            <a:pPr>
              <a:spcBef>
                <a:spcPct val="50000"/>
              </a:spcBef>
            </a:pPr>
            <a:r>
              <a:rPr lang="en-US" b="1" dirty="0">
                <a:solidFill>
                  <a:srgbClr val="333366"/>
                </a:solidFill>
              </a:rPr>
              <a:t>Redeem points for rewards</a:t>
            </a:r>
          </a:p>
        </p:txBody>
      </p:sp>
      <p:pic>
        <p:nvPicPr>
          <p:cNvPr id="7" name="Picture 7" descr="woman_icon"/>
          <p:cNvPicPr>
            <a:picLocks noChangeAspect="1" noChangeArrowheads="1"/>
          </p:cNvPicPr>
          <p:nvPr/>
        </p:nvPicPr>
        <p:blipFill>
          <a:blip r:embed="rId4" cstate="print"/>
          <a:srcRect/>
          <a:stretch>
            <a:fillRect/>
          </a:stretch>
        </p:blipFill>
        <p:spPr bwMode="auto">
          <a:xfrm>
            <a:off x="1049158" y="1524000"/>
            <a:ext cx="960437" cy="1714500"/>
          </a:xfrm>
          <a:prstGeom prst="rect">
            <a:avLst/>
          </a:prstGeom>
          <a:noFill/>
          <a:ln w="9525">
            <a:noFill/>
            <a:miter lim="800000"/>
            <a:headEnd/>
            <a:tailEnd/>
          </a:ln>
        </p:spPr>
      </p:pic>
      <p:sp>
        <p:nvSpPr>
          <p:cNvPr id="8" name="Line 8"/>
          <p:cNvSpPr>
            <a:spLocks noChangeShapeType="1"/>
          </p:cNvSpPr>
          <p:nvPr/>
        </p:nvSpPr>
        <p:spPr bwMode="auto">
          <a:xfrm>
            <a:off x="2209800" y="2756452"/>
            <a:ext cx="1905000" cy="0"/>
          </a:xfrm>
          <a:prstGeom prst="line">
            <a:avLst/>
          </a:prstGeom>
          <a:noFill/>
          <a:ln w="12700">
            <a:solidFill>
              <a:schemeClr val="accent1"/>
            </a:solidFill>
            <a:round/>
            <a:headEnd/>
            <a:tailEnd type="triangle" w="med" len="med"/>
          </a:ln>
        </p:spPr>
        <p:txBody>
          <a:bodyPr wrap="none">
            <a:spAutoFit/>
          </a:bodyPr>
          <a:lstStyle/>
          <a:p>
            <a:endParaRPr lang="en-US">
              <a:solidFill>
                <a:srgbClr val="017DC3"/>
              </a:solidFill>
            </a:endParaRPr>
          </a:p>
        </p:txBody>
      </p:sp>
      <p:sp>
        <p:nvSpPr>
          <p:cNvPr id="9" name="Text Box 9"/>
          <p:cNvSpPr txBox="1">
            <a:spLocks noChangeArrowheads="1"/>
          </p:cNvSpPr>
          <p:nvPr/>
        </p:nvSpPr>
        <p:spPr bwMode="auto">
          <a:xfrm>
            <a:off x="6019800" y="2580861"/>
            <a:ext cx="2133600" cy="1061829"/>
          </a:xfrm>
          <a:prstGeom prst="rect">
            <a:avLst/>
          </a:prstGeom>
          <a:noFill/>
          <a:ln w="9525">
            <a:noFill/>
            <a:miter lim="800000"/>
            <a:headEnd/>
            <a:tailEnd/>
          </a:ln>
        </p:spPr>
        <p:txBody>
          <a:bodyPr>
            <a:spAutoFit/>
          </a:bodyPr>
          <a:lstStyle/>
          <a:p>
            <a:pPr>
              <a:spcBef>
                <a:spcPct val="50000"/>
              </a:spcBef>
            </a:pPr>
            <a:r>
              <a:rPr lang="en-US" b="1" dirty="0">
                <a:solidFill>
                  <a:srgbClr val="333366"/>
                </a:solidFill>
              </a:rPr>
              <a:t>Restaurant coupons </a:t>
            </a:r>
          </a:p>
          <a:p>
            <a:pPr>
              <a:spcBef>
                <a:spcPct val="50000"/>
              </a:spcBef>
            </a:pPr>
            <a:r>
              <a:rPr lang="en-US" i="1" dirty="0">
                <a:solidFill>
                  <a:srgbClr val="333366"/>
                </a:solidFill>
              </a:rPr>
              <a:t>300 points</a:t>
            </a:r>
          </a:p>
        </p:txBody>
      </p:sp>
      <p:sp>
        <p:nvSpPr>
          <p:cNvPr id="10" name="Text Box 10"/>
          <p:cNvSpPr txBox="1">
            <a:spLocks noChangeArrowheads="1"/>
          </p:cNvSpPr>
          <p:nvPr/>
        </p:nvSpPr>
        <p:spPr bwMode="auto">
          <a:xfrm>
            <a:off x="6019800" y="5105400"/>
            <a:ext cx="1981200" cy="1061829"/>
          </a:xfrm>
          <a:prstGeom prst="rect">
            <a:avLst/>
          </a:prstGeom>
          <a:noFill/>
          <a:ln w="9525">
            <a:noFill/>
            <a:miter lim="800000"/>
            <a:headEnd/>
            <a:tailEnd/>
          </a:ln>
        </p:spPr>
        <p:txBody>
          <a:bodyPr wrap="square">
            <a:spAutoFit/>
          </a:bodyPr>
          <a:lstStyle/>
          <a:p>
            <a:pPr>
              <a:spcBef>
                <a:spcPct val="50000"/>
              </a:spcBef>
            </a:pPr>
            <a:r>
              <a:rPr lang="en-US" b="1" dirty="0">
                <a:solidFill>
                  <a:srgbClr val="333366"/>
                </a:solidFill>
              </a:rPr>
              <a:t>Ticket promotions</a:t>
            </a:r>
          </a:p>
          <a:p>
            <a:pPr>
              <a:spcBef>
                <a:spcPct val="50000"/>
              </a:spcBef>
            </a:pPr>
            <a:r>
              <a:rPr lang="en-US" i="1" dirty="0">
                <a:solidFill>
                  <a:srgbClr val="333366"/>
                </a:solidFill>
              </a:rPr>
              <a:t>1,000 points</a:t>
            </a:r>
          </a:p>
        </p:txBody>
      </p:sp>
      <p:sp>
        <p:nvSpPr>
          <p:cNvPr id="11" name="Text Box 12"/>
          <p:cNvSpPr txBox="1">
            <a:spLocks noChangeArrowheads="1"/>
          </p:cNvSpPr>
          <p:nvPr/>
        </p:nvSpPr>
        <p:spPr bwMode="auto">
          <a:xfrm>
            <a:off x="6019800" y="4006850"/>
            <a:ext cx="1981200" cy="1061829"/>
          </a:xfrm>
          <a:prstGeom prst="rect">
            <a:avLst/>
          </a:prstGeom>
          <a:noFill/>
          <a:ln w="9525">
            <a:noFill/>
            <a:miter lim="800000"/>
            <a:headEnd/>
            <a:tailEnd/>
          </a:ln>
        </p:spPr>
        <p:txBody>
          <a:bodyPr>
            <a:spAutoFit/>
          </a:bodyPr>
          <a:lstStyle/>
          <a:p>
            <a:pPr>
              <a:spcBef>
                <a:spcPct val="50000"/>
              </a:spcBef>
            </a:pPr>
            <a:r>
              <a:rPr lang="en-US" b="1" dirty="0">
                <a:solidFill>
                  <a:srgbClr val="333366"/>
                </a:solidFill>
              </a:rPr>
              <a:t>Retailer discounts</a:t>
            </a:r>
          </a:p>
          <a:p>
            <a:pPr>
              <a:spcBef>
                <a:spcPct val="50000"/>
              </a:spcBef>
            </a:pPr>
            <a:r>
              <a:rPr lang="en-US" i="1" dirty="0">
                <a:solidFill>
                  <a:srgbClr val="333366"/>
                </a:solidFill>
              </a:rPr>
              <a:t>2000 points</a:t>
            </a:r>
          </a:p>
        </p:txBody>
      </p:sp>
      <p:pic>
        <p:nvPicPr>
          <p:cNvPr id="26628" name="Picture 4" descr="Rewa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590800"/>
            <a:ext cx="1269998" cy="99060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Rewar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3790950"/>
            <a:ext cx="1269997" cy="100965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Rewar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8200" y="4953000"/>
            <a:ext cx="1222373"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2969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9144000" cy="807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0877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33400"/>
            <a:ext cx="9220200" cy="990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8901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657600"/>
            <a:ext cx="6858000" cy="1219200"/>
          </a:xfrm>
        </p:spPr>
        <p:txBody>
          <a:bodyPr>
            <a:normAutofit fontScale="90000"/>
          </a:bodyPr>
          <a:lstStyle/>
          <a:p>
            <a:pPr algn="ctr"/>
            <a:r>
              <a:rPr lang="en-US" sz="2800" dirty="0" smtClean="0">
                <a:latin typeface="+mn-lt"/>
              </a:rPr>
              <a:t>Adam Blye</a:t>
            </a:r>
            <a:r>
              <a:rPr lang="en-US" sz="2800" dirty="0">
                <a:latin typeface="+mn-lt"/>
              </a:rPr>
              <a:t/>
            </a:r>
            <a:br>
              <a:rPr lang="en-US" sz="2800" dirty="0">
                <a:latin typeface="+mn-lt"/>
              </a:rPr>
            </a:br>
            <a:r>
              <a:rPr lang="en-US" sz="2800" dirty="0" smtClean="0">
                <a:latin typeface="+mn-lt"/>
                <a:hlinkClick r:id="rId3"/>
              </a:rPr>
              <a:t>Adam.Blye@dot.state.ma.us</a:t>
            </a:r>
            <a:r>
              <a:rPr lang="en-US" sz="2800" dirty="0" smtClean="0">
                <a:latin typeface="+mn-lt"/>
              </a:rPr>
              <a:t/>
            </a:r>
            <a:br>
              <a:rPr lang="en-US" sz="2800" dirty="0" smtClean="0">
                <a:latin typeface="+mn-lt"/>
              </a:rPr>
            </a:br>
            <a:r>
              <a:rPr lang="en-US" sz="2800" dirty="0" smtClean="0">
                <a:latin typeface="+mn-lt"/>
              </a:rPr>
              <a:t>857-368-8640</a:t>
            </a:r>
            <a:r>
              <a:rPr lang="en-US" sz="4000" dirty="0"/>
              <a:t/>
            </a:r>
            <a:br>
              <a:rPr lang="en-US" sz="4000" dirty="0"/>
            </a:br>
            <a:endParaRPr lang="en-US" sz="4000" dirty="0">
              <a:latin typeface="+mn-lt"/>
            </a:endParaRPr>
          </a:p>
        </p:txBody>
      </p:sp>
      <p:sp>
        <p:nvSpPr>
          <p:cNvPr id="3" name="Subtitle 2"/>
          <p:cNvSpPr>
            <a:spLocks noGrp="1"/>
          </p:cNvSpPr>
          <p:nvPr>
            <p:ph type="subTitle" idx="1"/>
          </p:nvPr>
        </p:nvSpPr>
        <p:spPr/>
        <p:txBody>
          <a:bodyPr>
            <a:normAutofit/>
          </a:bodyPr>
          <a:lstStyle/>
          <a:p>
            <a:pPr algn="ctr"/>
            <a:r>
              <a:rPr lang="en-US" sz="2500" b="1" dirty="0" smtClean="0">
                <a:solidFill>
                  <a:schemeClr val="accent2"/>
                </a:solidFill>
                <a:latin typeface="+mn-lt"/>
              </a:rPr>
              <a:t>www.commute.com</a:t>
            </a:r>
            <a:endParaRPr lang="en-US" sz="2500" b="1" dirty="0">
              <a:solidFill>
                <a:schemeClr val="accent2"/>
              </a:solidFill>
              <a:latin typeface="+mn-lt"/>
            </a:endParaRPr>
          </a:p>
        </p:txBody>
      </p:sp>
      <p:pic>
        <p:nvPicPr>
          <p:cNvPr id="4" name="Picture 3" descr="2010MassRIDES-Logo.jpg"/>
          <p:cNvPicPr>
            <a:picLocks noChangeAspect="1"/>
          </p:cNvPicPr>
          <p:nvPr/>
        </p:nvPicPr>
        <p:blipFill>
          <a:blip r:embed="rId4" cstate="print"/>
          <a:stretch>
            <a:fillRect/>
          </a:stretch>
        </p:blipFill>
        <p:spPr>
          <a:xfrm>
            <a:off x="2057400" y="1066800"/>
            <a:ext cx="4724400" cy="1033463"/>
          </a:xfrm>
          <a:prstGeom prst="rect">
            <a:avLst/>
          </a:prstGeom>
        </p:spPr>
      </p:pic>
      <p:pic>
        <p:nvPicPr>
          <p:cNvPr id="5" name="Picture 4" descr="NuRide_logo_small.gif"/>
          <p:cNvPicPr>
            <a:picLocks noChangeAspect="1"/>
          </p:cNvPicPr>
          <p:nvPr/>
        </p:nvPicPr>
        <p:blipFill>
          <a:blip r:embed="rId5" cstate="print"/>
          <a:stretch>
            <a:fillRect/>
          </a:stretch>
        </p:blipFill>
        <p:spPr>
          <a:xfrm>
            <a:off x="2514600" y="2362200"/>
            <a:ext cx="3546761" cy="1219200"/>
          </a:xfrm>
          <a:prstGeom prst="rect">
            <a:avLst/>
          </a:prstGeom>
        </p:spPr>
      </p:pic>
    </p:spTree>
    <p:extLst>
      <p:ext uri="{BB962C8B-B14F-4D97-AF65-F5344CB8AC3E}">
        <p14:creationId xmlns:p14="http://schemas.microsoft.com/office/powerpoint/2010/main" val="41389423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685800" y="457200"/>
            <a:ext cx="7772400" cy="251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en-US" sz="4000" dirty="0" smtClean="0"/>
              <a:t>RIDE MATCH </a:t>
            </a:r>
            <a:r>
              <a:rPr lang="en-US" sz="4000" dirty="0"/>
              <a:t/>
            </a:r>
            <a:br>
              <a:rPr lang="en-US" sz="4000" dirty="0"/>
            </a:br>
            <a:r>
              <a:rPr lang="en-US" sz="2400" dirty="0" smtClean="0"/>
              <a:t>www.massridematch.org</a:t>
            </a:r>
            <a:endParaRPr lang="en-US" sz="4000" dirty="0" smtClean="0"/>
          </a:p>
        </p:txBody>
      </p:sp>
      <p:sp>
        <p:nvSpPr>
          <p:cNvPr id="2051" name="Rectangle 3"/>
          <p:cNvSpPr>
            <a:spLocks noGrp="1" noChangeArrowheads="1"/>
          </p:cNvSpPr>
          <p:nvPr>
            <p:ph type="subTitle" sz="quarter" idx="1"/>
          </p:nvPr>
        </p:nvSpPr>
        <p:spPr>
          <a:xfrm>
            <a:off x="762000" y="5867400"/>
            <a:ext cx="7543800" cy="685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en-US" sz="2000" dirty="0" smtClean="0">
                <a:effectLst/>
                <a:latin typeface="+mj-lt"/>
              </a:rPr>
              <a:t>509-823-8828 </a:t>
            </a:r>
            <a:r>
              <a:rPr lang="en-US" sz="2000" dirty="0" smtClean="0">
                <a:effectLst/>
                <a:latin typeface="+mj-lt"/>
                <a:cs typeface="Times New Roman" pitchFamily="18" charset="0"/>
              </a:rPr>
              <a:t>                                      www.gatra.org</a:t>
            </a:r>
            <a:endParaRPr lang="el-GR" sz="2000" dirty="0" smtClean="0">
              <a:effectLst/>
              <a:latin typeface="+mj-lt"/>
              <a:cs typeface="Times New Roman" pitchFamily="18" charset="0"/>
            </a:endParaRPr>
          </a:p>
        </p:txBody>
      </p:sp>
      <p:sp>
        <p:nvSpPr>
          <p:cNvPr id="27653" name="Text Box 5"/>
          <p:cNvSpPr txBox="1">
            <a:spLocks noChangeArrowheads="1"/>
          </p:cNvSpPr>
          <p:nvPr/>
        </p:nvSpPr>
        <p:spPr bwMode="auto">
          <a:xfrm>
            <a:off x="1752600" y="4848225"/>
            <a:ext cx="56388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50000"/>
              </a:spcBef>
              <a:spcAft>
                <a:spcPct val="0"/>
              </a:spcAft>
              <a:defRPr/>
            </a:pPr>
            <a:r>
              <a:rPr lang="en-US" sz="1400" i="1" dirty="0" smtClean="0">
                <a:solidFill>
                  <a:srgbClr val="FFFFFF"/>
                </a:solidFill>
                <a:latin typeface="Lucida Sans"/>
              </a:rPr>
              <a:t>Presented by</a:t>
            </a:r>
            <a:r>
              <a:rPr lang="en-US" sz="1400" b="1" i="1" dirty="0" smtClean="0">
                <a:solidFill>
                  <a:srgbClr val="FFFFFF"/>
                </a:solidFill>
                <a:latin typeface="Lucida Sans"/>
              </a:rPr>
              <a:t/>
            </a:r>
            <a:br>
              <a:rPr lang="en-US" sz="1400" b="1" i="1" dirty="0" smtClean="0">
                <a:solidFill>
                  <a:srgbClr val="FFFFFF"/>
                </a:solidFill>
                <a:latin typeface="Lucida Sans"/>
              </a:rPr>
            </a:br>
            <a:r>
              <a:rPr lang="en-US" sz="1600" b="1" i="1" dirty="0" smtClean="0">
                <a:solidFill>
                  <a:srgbClr val="FFFFFF"/>
                </a:solidFill>
                <a:latin typeface="Lucida Sans"/>
              </a:rPr>
              <a:t>Mary Basilone, Mobility Manager, GATRA</a:t>
            </a:r>
          </a:p>
        </p:txBody>
      </p:sp>
      <p:sp>
        <p:nvSpPr>
          <p:cNvPr id="3077" name="Rectangle 2"/>
          <p:cNvSpPr>
            <a:spLocks noChangeArrowheads="1"/>
          </p:cNvSpPr>
          <p:nvPr/>
        </p:nvSpPr>
        <p:spPr bwMode="auto">
          <a:xfrm>
            <a:off x="0" y="2717800"/>
            <a:ext cx="9144000" cy="1930400"/>
          </a:xfrm>
          <a:prstGeom prst="rect">
            <a:avLst/>
          </a:prstGeom>
          <a:solidFill>
            <a:schemeClr val="tx1"/>
          </a:solidFill>
          <a:ln w="9525" algn="ctr">
            <a:solidFill>
              <a:schemeClr val="tx1"/>
            </a:solidFill>
            <a:round/>
            <a:headEnd/>
            <a:tailEnd/>
          </a:ln>
        </p:spPr>
        <p:txBody>
          <a:bodyPr/>
          <a:lstStyle/>
          <a:p>
            <a:pPr eaLnBrk="0" fontAlgn="base" hangingPunct="0">
              <a:spcBef>
                <a:spcPct val="0"/>
              </a:spcBef>
              <a:spcAft>
                <a:spcPct val="0"/>
              </a:spcAft>
            </a:pPr>
            <a:endParaRPr lang="en-US" altLang="en-US" smtClean="0">
              <a:solidFill>
                <a:srgbClr val="FFFFFF"/>
              </a:solidFill>
              <a:latin typeface="Garamond" pitchFamily="18" charset="0"/>
            </a:endParaRPr>
          </a:p>
        </p:txBody>
      </p:sp>
      <p:pic>
        <p:nvPicPr>
          <p:cNvPr id="3078" name="Picture 1"/>
          <p:cNvPicPr>
            <a:picLocks noChangeAspect="1"/>
          </p:cNvPicPr>
          <p:nvPr/>
        </p:nvPicPr>
        <p:blipFill>
          <a:blip r:embed="rId2" cstate="print"/>
          <a:srcRect/>
          <a:stretch>
            <a:fillRect/>
          </a:stretch>
        </p:blipFill>
        <p:spPr bwMode="auto">
          <a:xfrm>
            <a:off x="3065463" y="2743200"/>
            <a:ext cx="3030537" cy="188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p:cNvPicPr>
            <a:picLocks noChangeAspect="1"/>
          </p:cNvPicPr>
          <p:nvPr/>
        </p:nvPicPr>
        <p:blipFill>
          <a:blip r:embed="rId2" cstate="print"/>
          <a:srcRect/>
          <a:stretch>
            <a:fillRect/>
          </a:stretch>
        </p:blipFill>
        <p:spPr bwMode="auto">
          <a:xfrm>
            <a:off x="7464425" y="215900"/>
            <a:ext cx="1325563" cy="825500"/>
          </a:xfrm>
          <a:prstGeom prst="rect">
            <a:avLst/>
          </a:prstGeom>
          <a:noFill/>
          <a:ln w="9525">
            <a:noFill/>
            <a:miter lim="800000"/>
            <a:headEnd/>
            <a:tailEnd/>
          </a:ln>
        </p:spPr>
      </p:pic>
      <p:sp>
        <p:nvSpPr>
          <p:cNvPr id="11" name="Rectangle 10"/>
          <p:cNvSpPr/>
          <p:nvPr/>
        </p:nvSpPr>
        <p:spPr>
          <a:xfrm>
            <a:off x="341313" y="396875"/>
            <a:ext cx="5638800" cy="584200"/>
          </a:xfrm>
          <a:prstGeom prst="rect">
            <a:avLst/>
          </a:prstGeom>
        </p:spPr>
        <p:txBody>
          <a:bodyPr>
            <a:spAutoFit/>
          </a:bodyPr>
          <a:lstStyle/>
          <a:p>
            <a:pPr eaLnBrk="0" fontAlgn="base" hangingPunct="0">
              <a:spcBef>
                <a:spcPct val="0"/>
              </a:spcBef>
              <a:spcAft>
                <a:spcPct val="0"/>
              </a:spcAft>
              <a:defRPr/>
            </a:pPr>
            <a:r>
              <a:rPr lang="en-US" altLang="en-US" sz="3200" b="1" dirty="0">
                <a:solidFill>
                  <a:srgbClr val="FFFFFF"/>
                </a:solidFill>
                <a:latin typeface="Lucida Sans"/>
              </a:rPr>
              <a:t>Project History</a:t>
            </a:r>
            <a:endParaRPr lang="en-US" sz="3200" b="1" dirty="0">
              <a:solidFill>
                <a:srgbClr val="FFFFFF"/>
              </a:solidFill>
              <a:latin typeface="Lucida Sans"/>
            </a:endParaRPr>
          </a:p>
        </p:txBody>
      </p:sp>
      <p:sp>
        <p:nvSpPr>
          <p:cNvPr id="13" name="Rectangle 3"/>
          <p:cNvSpPr>
            <a:spLocks noGrp="1" noChangeArrowheads="1"/>
          </p:cNvSpPr>
          <p:nvPr>
            <p:ph idx="1"/>
          </p:nvPr>
        </p:nvSpPr>
        <p:spPr>
          <a:xfrm>
            <a:off x="363538" y="981075"/>
            <a:ext cx="7848600" cy="4114800"/>
          </a:xfrm>
        </p:spPr>
        <p:txBody>
          <a:bodyPr/>
          <a:lstStyle/>
          <a:p>
            <a:pPr eaLnBrk="1" hangingPunct="1">
              <a:defRPr/>
            </a:pPr>
            <a:endParaRPr lang="en-US" sz="1800" dirty="0">
              <a:effectLst/>
              <a:latin typeface="+mj-lt"/>
            </a:endParaRPr>
          </a:p>
          <a:p>
            <a:pPr eaLnBrk="1" hangingPunct="1">
              <a:defRPr/>
            </a:pPr>
            <a:r>
              <a:rPr lang="en-US" sz="1800" dirty="0" smtClean="0">
                <a:effectLst/>
                <a:latin typeface="+mj-lt"/>
              </a:rPr>
              <a:t>In 2010, GATRA was awarded a Mobility Management grant to design and implement services for older adults, people with disabilities, and persons with low incomes</a:t>
            </a:r>
            <a:br>
              <a:rPr lang="en-US" sz="1800" dirty="0" smtClean="0">
                <a:effectLst/>
                <a:latin typeface="+mj-lt"/>
              </a:rPr>
            </a:br>
            <a:endParaRPr lang="en-US" sz="1800" dirty="0">
              <a:effectLst/>
              <a:latin typeface="+mj-lt"/>
            </a:endParaRPr>
          </a:p>
          <a:p>
            <a:pPr eaLnBrk="1" hangingPunct="1">
              <a:defRPr/>
            </a:pPr>
            <a:r>
              <a:rPr lang="en-US" sz="1800" dirty="0" smtClean="0">
                <a:effectLst/>
                <a:latin typeface="+mj-lt"/>
              </a:rPr>
              <a:t>Our intent was to create a database that would connect people with accessible transportation options</a:t>
            </a:r>
            <a:br>
              <a:rPr lang="en-US" sz="1800" dirty="0" smtClean="0">
                <a:effectLst/>
                <a:latin typeface="+mj-lt"/>
              </a:rPr>
            </a:br>
            <a:endParaRPr lang="en-US" sz="1800" dirty="0">
              <a:effectLst/>
              <a:latin typeface="+mj-lt"/>
            </a:endParaRPr>
          </a:p>
          <a:p>
            <a:pPr eaLnBrk="1" hangingPunct="1">
              <a:defRPr/>
            </a:pPr>
            <a:r>
              <a:rPr lang="en-US" sz="1800" dirty="0" smtClean="0">
                <a:effectLst/>
                <a:latin typeface="+mj-lt"/>
              </a:rPr>
              <a:t>In 2011, completed an initial assessment of available services in South Eastern Massachusetts. The inventory included all public, private, non-profit and community-based transportation providers</a:t>
            </a:r>
            <a:br>
              <a:rPr lang="en-US" sz="1800" dirty="0" smtClean="0">
                <a:effectLst/>
                <a:latin typeface="+mj-lt"/>
              </a:rPr>
            </a:br>
            <a:endParaRPr lang="en-US" sz="1800" dirty="0">
              <a:effectLst/>
              <a:latin typeface="+mj-lt"/>
            </a:endParaRPr>
          </a:p>
          <a:p>
            <a:pPr eaLnBrk="1" hangingPunct="1">
              <a:defRPr/>
            </a:pPr>
            <a:r>
              <a:rPr lang="en-US" sz="1800" dirty="0" smtClean="0">
                <a:effectLst/>
                <a:latin typeface="+mj-lt"/>
              </a:rPr>
              <a:t>In 2012, worked with developer and created Ride Match</a:t>
            </a:r>
            <a:br>
              <a:rPr lang="en-US" sz="1800" dirty="0" smtClean="0">
                <a:effectLst/>
                <a:latin typeface="+mj-lt"/>
              </a:rPr>
            </a:br>
            <a:endParaRPr lang="en-US" sz="1800" dirty="0" smtClean="0">
              <a:effectLst/>
              <a:latin typeface="+mj-lt"/>
            </a:endParaRPr>
          </a:p>
          <a:p>
            <a:pPr eaLnBrk="1" hangingPunct="1">
              <a:defRPr/>
            </a:pPr>
            <a:r>
              <a:rPr lang="en-US" sz="1800" dirty="0" smtClean="0">
                <a:effectLst/>
                <a:latin typeface="+mj-lt"/>
              </a:rPr>
              <a:t>In 2015 awarded </a:t>
            </a:r>
            <a:r>
              <a:rPr lang="en-US" sz="1800" dirty="0" err="1" smtClean="0">
                <a:effectLst/>
                <a:latin typeface="+mj-lt"/>
              </a:rPr>
              <a:t>MassDOT</a:t>
            </a:r>
            <a:r>
              <a:rPr lang="en-US" sz="1800" dirty="0" smtClean="0">
                <a:effectLst/>
                <a:latin typeface="+mj-lt"/>
              </a:rPr>
              <a:t> Community Transit Grant to expand database statewide</a:t>
            </a:r>
          </a:p>
          <a:p>
            <a:pPr eaLnBrk="1" hangingPunct="1">
              <a:defRPr/>
            </a:pPr>
            <a:endParaRPr lang="en-US" sz="1800" dirty="0">
              <a:effectLst/>
              <a:latin typeface="+mj-lt"/>
            </a:endParaRPr>
          </a:p>
          <a:p>
            <a:pPr eaLnBrk="1" hangingPunct="1">
              <a:defRPr/>
            </a:pPr>
            <a:endParaRPr lang="en-US" sz="1800" dirty="0">
              <a:solidFill>
                <a:srgbClr val="FFC000"/>
              </a:solidFill>
              <a:effectLst/>
              <a:latin typeface="+mj-lt"/>
            </a:endParaRPr>
          </a:p>
          <a:p>
            <a:pPr marL="0" indent="0" eaLnBrk="1" hangingPunct="1">
              <a:lnSpc>
                <a:spcPct val="90000"/>
              </a:lnSpc>
              <a:buFont typeface="Wingdings" pitchFamily="2" charset="2"/>
              <a:buNone/>
              <a:defRPr/>
            </a:pPr>
            <a:endParaRPr lang="en-US" sz="2800" dirty="0">
              <a:latin typeface="+mj-lt"/>
            </a:endParaRPr>
          </a:p>
          <a:p>
            <a:pPr eaLnBrk="1" hangingPunct="1">
              <a:lnSpc>
                <a:spcPct val="150000"/>
              </a:lnSpc>
              <a:defRPr/>
            </a:pPr>
            <a:endParaRPr lang="en-US" sz="2800" dirty="0">
              <a:latin typeface="+mj-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4984750" y="981075"/>
            <a:ext cx="3810000" cy="1676400"/>
          </a:xfrm>
        </p:spPr>
        <p:txBody>
          <a:bodyPr/>
          <a:lstStyle/>
          <a:p>
            <a:pPr eaLnBrk="1" hangingPunct="1">
              <a:defRPr/>
            </a:pPr>
            <a:endParaRPr lang="en-US" sz="1800" dirty="0">
              <a:effectLst/>
              <a:latin typeface="+mj-lt"/>
            </a:endParaRPr>
          </a:p>
          <a:p>
            <a:pPr eaLnBrk="1" hangingPunct="1">
              <a:defRPr/>
            </a:pPr>
            <a:r>
              <a:rPr lang="en-US" sz="1800" dirty="0" smtClean="0">
                <a:effectLst/>
                <a:latin typeface="+mj-lt"/>
              </a:rPr>
              <a:t>An </a:t>
            </a:r>
            <a:r>
              <a:rPr lang="en-US" sz="1800" dirty="0">
                <a:effectLst/>
                <a:latin typeface="+mj-lt"/>
              </a:rPr>
              <a:t>online </a:t>
            </a:r>
            <a:r>
              <a:rPr lang="en-US" sz="1800" dirty="0" smtClean="0">
                <a:effectLst/>
                <a:latin typeface="+mj-lt"/>
              </a:rPr>
              <a:t>searchable database </a:t>
            </a:r>
            <a:r>
              <a:rPr lang="en-US" sz="1800" dirty="0">
                <a:effectLst/>
                <a:latin typeface="+mj-lt"/>
              </a:rPr>
              <a:t>of transportation </a:t>
            </a:r>
            <a:r>
              <a:rPr lang="en-US" sz="1800" dirty="0" smtClean="0">
                <a:effectLst/>
                <a:latin typeface="+mj-lt"/>
              </a:rPr>
              <a:t>providers in Massachusetts</a:t>
            </a:r>
            <a:br>
              <a:rPr lang="en-US" sz="1800" dirty="0" smtClean="0">
                <a:effectLst/>
                <a:latin typeface="+mj-lt"/>
              </a:rPr>
            </a:br>
            <a:endParaRPr lang="en-US" sz="1800" dirty="0">
              <a:effectLst/>
              <a:latin typeface="+mj-lt"/>
            </a:endParaRPr>
          </a:p>
          <a:p>
            <a:pPr eaLnBrk="1" hangingPunct="1">
              <a:defRPr/>
            </a:pPr>
            <a:r>
              <a:rPr lang="en-US" sz="1800" dirty="0">
                <a:effectLst/>
                <a:latin typeface="+mj-lt"/>
              </a:rPr>
              <a:t>A single point of access to information about </a:t>
            </a:r>
            <a:r>
              <a:rPr lang="en-US" sz="1800" dirty="0" smtClean="0">
                <a:effectLst/>
                <a:latin typeface="+mj-lt"/>
              </a:rPr>
              <a:t>travel and transportation options</a:t>
            </a:r>
            <a:br>
              <a:rPr lang="en-US" sz="1800" dirty="0" smtClean="0">
                <a:effectLst/>
                <a:latin typeface="+mj-lt"/>
              </a:rPr>
            </a:br>
            <a:endParaRPr lang="en-US" sz="1800" dirty="0">
              <a:effectLst/>
              <a:latin typeface="+mj-lt"/>
            </a:endParaRPr>
          </a:p>
          <a:p>
            <a:pPr eaLnBrk="1" hangingPunct="1">
              <a:defRPr/>
            </a:pPr>
            <a:r>
              <a:rPr lang="en-US" sz="1800" dirty="0">
                <a:effectLst/>
                <a:latin typeface="+mj-lt"/>
              </a:rPr>
              <a:t>A network of multiple transportation providers meeting a variety of travel </a:t>
            </a:r>
            <a:r>
              <a:rPr lang="en-US" sz="1800" dirty="0" smtClean="0">
                <a:effectLst/>
                <a:latin typeface="+mj-lt"/>
              </a:rPr>
              <a:t>needs</a:t>
            </a:r>
            <a:br>
              <a:rPr lang="en-US" sz="1800" dirty="0" smtClean="0">
                <a:effectLst/>
                <a:latin typeface="+mj-lt"/>
              </a:rPr>
            </a:br>
            <a:endParaRPr lang="en-US" sz="1800" dirty="0" smtClean="0">
              <a:effectLst/>
              <a:latin typeface="+mj-lt"/>
            </a:endParaRPr>
          </a:p>
          <a:p>
            <a:pPr eaLnBrk="1" hangingPunct="1">
              <a:defRPr/>
            </a:pPr>
            <a:r>
              <a:rPr lang="en-US" sz="1800" b="1" u="sng" dirty="0" smtClean="0">
                <a:solidFill>
                  <a:srgbClr val="FFC000"/>
                </a:solidFill>
                <a:effectLst/>
                <a:latin typeface="+mj-lt"/>
              </a:rPr>
              <a:t>Ride Match </a:t>
            </a:r>
            <a:br>
              <a:rPr lang="en-US" sz="1800" b="1" u="sng" dirty="0" smtClean="0">
                <a:solidFill>
                  <a:srgbClr val="FFC000"/>
                </a:solidFill>
                <a:effectLst/>
                <a:latin typeface="+mj-lt"/>
              </a:rPr>
            </a:br>
            <a:r>
              <a:rPr lang="en-US" sz="1800" b="1" u="sng" dirty="0" smtClean="0">
                <a:solidFill>
                  <a:srgbClr val="FFC000"/>
                </a:solidFill>
                <a:effectLst/>
                <a:latin typeface="+mj-lt"/>
              </a:rPr>
              <a:t>DOES NOT </a:t>
            </a:r>
            <a:br>
              <a:rPr lang="en-US" sz="1800" b="1" u="sng" dirty="0" smtClean="0">
                <a:solidFill>
                  <a:srgbClr val="FFC000"/>
                </a:solidFill>
                <a:effectLst/>
                <a:latin typeface="+mj-lt"/>
              </a:rPr>
            </a:br>
            <a:r>
              <a:rPr lang="en-US" sz="1800" b="1" u="sng" dirty="0" smtClean="0">
                <a:solidFill>
                  <a:srgbClr val="FFC000"/>
                </a:solidFill>
                <a:effectLst/>
                <a:latin typeface="+mj-lt"/>
              </a:rPr>
              <a:t>provide</a:t>
            </a:r>
            <a:br>
              <a:rPr lang="en-US" sz="1800" b="1" u="sng" dirty="0" smtClean="0">
                <a:solidFill>
                  <a:srgbClr val="FFC000"/>
                </a:solidFill>
                <a:effectLst/>
                <a:latin typeface="+mj-lt"/>
              </a:rPr>
            </a:br>
            <a:r>
              <a:rPr lang="en-US" sz="1800" b="1" u="sng" dirty="0" smtClean="0">
                <a:solidFill>
                  <a:srgbClr val="FFC000"/>
                </a:solidFill>
                <a:effectLst/>
                <a:latin typeface="+mj-lt"/>
              </a:rPr>
              <a:t>transportation  </a:t>
            </a:r>
            <a:endParaRPr lang="en-US" sz="1800" b="1" u="sng" dirty="0">
              <a:solidFill>
                <a:srgbClr val="FFC000"/>
              </a:solidFill>
              <a:effectLst/>
              <a:latin typeface="+mj-lt"/>
            </a:endParaRPr>
          </a:p>
          <a:p>
            <a:pPr marL="0" indent="0" eaLnBrk="1" hangingPunct="1">
              <a:lnSpc>
                <a:spcPct val="90000"/>
              </a:lnSpc>
              <a:buFont typeface="Wingdings" pitchFamily="2" charset="2"/>
              <a:buNone/>
              <a:defRPr/>
            </a:pPr>
            <a:endParaRPr lang="en-US" sz="2800" dirty="0">
              <a:latin typeface="+mj-lt"/>
            </a:endParaRPr>
          </a:p>
          <a:p>
            <a:pPr eaLnBrk="1" hangingPunct="1">
              <a:lnSpc>
                <a:spcPct val="150000"/>
              </a:lnSpc>
              <a:defRPr/>
            </a:pPr>
            <a:endParaRPr lang="en-US" sz="2800" dirty="0">
              <a:latin typeface="+mj-lt"/>
            </a:endParaRPr>
          </a:p>
        </p:txBody>
      </p:sp>
      <p:pic>
        <p:nvPicPr>
          <p:cNvPr id="5123" name="Picture 6"/>
          <p:cNvPicPr>
            <a:picLocks noChangeAspect="1"/>
          </p:cNvPicPr>
          <p:nvPr/>
        </p:nvPicPr>
        <p:blipFill>
          <a:blip r:embed="rId2" cstate="print"/>
          <a:srcRect/>
          <a:stretch>
            <a:fillRect/>
          </a:stretch>
        </p:blipFill>
        <p:spPr bwMode="auto">
          <a:xfrm>
            <a:off x="7464425" y="215900"/>
            <a:ext cx="1325563" cy="825500"/>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l="20322" t="16096" r="21677" b="16710"/>
          <a:stretch>
            <a:fillRect/>
          </a:stretch>
        </p:blipFill>
        <p:spPr bwMode="auto">
          <a:xfrm>
            <a:off x="320675" y="1752600"/>
            <a:ext cx="4519613" cy="4191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1313" y="396875"/>
            <a:ext cx="5638800" cy="584200"/>
          </a:xfrm>
          <a:prstGeom prst="rect">
            <a:avLst/>
          </a:prstGeom>
        </p:spPr>
        <p:txBody>
          <a:bodyPr>
            <a:spAutoFit/>
          </a:bodyPr>
          <a:lstStyle/>
          <a:p>
            <a:pPr eaLnBrk="0" fontAlgn="base" hangingPunct="0">
              <a:spcBef>
                <a:spcPct val="0"/>
              </a:spcBef>
              <a:spcAft>
                <a:spcPct val="0"/>
              </a:spcAft>
              <a:defRPr/>
            </a:pPr>
            <a:r>
              <a:rPr lang="en-US" altLang="en-US" sz="3200" b="1" dirty="0">
                <a:solidFill>
                  <a:srgbClr val="FFFFFF"/>
                </a:solidFill>
                <a:latin typeface="Lucida Sans"/>
              </a:rPr>
              <a:t>What is Ride Match?</a:t>
            </a:r>
            <a:endParaRPr lang="en-US" sz="3200" b="1" dirty="0">
              <a:solidFill>
                <a:srgbClr val="FFFFFF"/>
              </a:solidFill>
              <a:latin typeface="Lucida San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p:cNvPicPr>
            <a:picLocks noChangeAspect="1" noChangeArrowheads="1"/>
          </p:cNvPicPr>
          <p:nvPr/>
        </p:nvPicPr>
        <p:blipFill>
          <a:blip r:embed="rId2" cstate="print"/>
          <a:srcRect l="20322" t="16096" r="21677" b="16710"/>
          <a:stretch>
            <a:fillRect/>
          </a:stretch>
        </p:blipFill>
        <p:spPr bwMode="auto">
          <a:xfrm>
            <a:off x="341313" y="1752600"/>
            <a:ext cx="4648200" cy="43100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idx="1"/>
          </p:nvPr>
        </p:nvSpPr>
        <p:spPr>
          <a:xfrm>
            <a:off x="5257800" y="1981200"/>
            <a:ext cx="3581400" cy="3962400"/>
          </a:xfrm>
        </p:spPr>
        <p:txBody>
          <a:bodyPr/>
          <a:lstStyle/>
          <a:p>
            <a:pPr eaLnBrk="1" hangingPunct="1">
              <a:lnSpc>
                <a:spcPct val="150000"/>
              </a:lnSpc>
              <a:spcBef>
                <a:spcPts val="0"/>
              </a:spcBef>
              <a:spcAft>
                <a:spcPts val="600"/>
              </a:spcAft>
              <a:defRPr/>
            </a:pPr>
            <a:r>
              <a:rPr lang="en-US" sz="2000" dirty="0" smtClean="0">
                <a:effectLst/>
                <a:latin typeface="+mj-lt"/>
              </a:rPr>
              <a:t>Online search tool</a:t>
            </a:r>
          </a:p>
          <a:p>
            <a:pPr eaLnBrk="1" hangingPunct="1">
              <a:lnSpc>
                <a:spcPct val="150000"/>
              </a:lnSpc>
              <a:spcBef>
                <a:spcPts val="0"/>
              </a:spcBef>
              <a:spcAft>
                <a:spcPts val="600"/>
              </a:spcAft>
              <a:defRPr/>
            </a:pPr>
            <a:r>
              <a:rPr lang="en-US" sz="2000" dirty="0" smtClean="0">
                <a:effectLst/>
                <a:latin typeface="+mj-lt"/>
              </a:rPr>
              <a:t>A to Z List of providers</a:t>
            </a:r>
          </a:p>
          <a:p>
            <a:pPr eaLnBrk="1" hangingPunct="1">
              <a:lnSpc>
                <a:spcPct val="150000"/>
              </a:lnSpc>
              <a:spcBef>
                <a:spcPts val="0"/>
              </a:spcBef>
              <a:spcAft>
                <a:spcPts val="600"/>
              </a:spcAft>
              <a:defRPr/>
            </a:pPr>
            <a:r>
              <a:rPr lang="en-US" sz="2000" dirty="0" smtClean="0">
                <a:effectLst/>
                <a:latin typeface="+mj-lt"/>
              </a:rPr>
              <a:t>Provider login</a:t>
            </a:r>
            <a:endParaRPr lang="en-US" sz="2000" dirty="0">
              <a:effectLst/>
              <a:latin typeface="+mj-lt"/>
            </a:endParaRPr>
          </a:p>
          <a:p>
            <a:pPr eaLnBrk="1" hangingPunct="1">
              <a:lnSpc>
                <a:spcPct val="150000"/>
              </a:lnSpc>
              <a:spcBef>
                <a:spcPts val="0"/>
              </a:spcBef>
              <a:spcAft>
                <a:spcPts val="600"/>
              </a:spcAft>
              <a:defRPr/>
            </a:pPr>
            <a:r>
              <a:rPr lang="en-US" sz="2000" dirty="0" smtClean="0">
                <a:effectLst/>
                <a:latin typeface="+mj-lt"/>
              </a:rPr>
              <a:t>Useful Links section</a:t>
            </a:r>
          </a:p>
          <a:p>
            <a:pPr eaLnBrk="1" hangingPunct="1">
              <a:spcBef>
                <a:spcPts val="0"/>
              </a:spcBef>
              <a:spcAft>
                <a:spcPts val="600"/>
              </a:spcAft>
              <a:defRPr/>
            </a:pPr>
            <a:endParaRPr lang="en-US" sz="1800" dirty="0" smtClean="0">
              <a:effectLst/>
              <a:latin typeface="+mj-lt"/>
            </a:endParaRPr>
          </a:p>
          <a:p>
            <a:pPr marL="0" indent="0" algn="ctr" eaLnBrk="1" hangingPunct="1">
              <a:lnSpc>
                <a:spcPct val="150000"/>
              </a:lnSpc>
              <a:buFont typeface="Wingdings" pitchFamily="2" charset="2"/>
              <a:buNone/>
              <a:defRPr/>
            </a:pPr>
            <a:r>
              <a:rPr lang="en-US" sz="1800" b="1" dirty="0" smtClean="0">
                <a:solidFill>
                  <a:srgbClr val="FFC000"/>
                </a:solidFill>
                <a:latin typeface="+mj-lt"/>
                <a:hlinkClick r:id="rId3"/>
              </a:rPr>
              <a:t>www.massridematch.org</a:t>
            </a:r>
            <a:endParaRPr lang="en-US" sz="1800" b="1" dirty="0" smtClean="0">
              <a:solidFill>
                <a:srgbClr val="FFC000"/>
              </a:solidFill>
              <a:latin typeface="+mj-lt"/>
            </a:endParaRPr>
          </a:p>
          <a:p>
            <a:pPr eaLnBrk="1" hangingPunct="1">
              <a:lnSpc>
                <a:spcPct val="90000"/>
              </a:lnSpc>
              <a:defRPr/>
            </a:pPr>
            <a:endParaRPr lang="en-US" sz="1800" dirty="0">
              <a:latin typeface="+mj-lt"/>
            </a:endParaRPr>
          </a:p>
          <a:p>
            <a:pPr marL="0" indent="0" eaLnBrk="1" hangingPunct="1">
              <a:lnSpc>
                <a:spcPct val="150000"/>
              </a:lnSpc>
              <a:buFont typeface="Wingdings" pitchFamily="2" charset="2"/>
              <a:buNone/>
              <a:defRPr/>
            </a:pPr>
            <a:endParaRPr lang="en-US" sz="1800" dirty="0">
              <a:latin typeface="+mj-lt"/>
            </a:endParaRPr>
          </a:p>
        </p:txBody>
      </p:sp>
      <p:sp>
        <p:nvSpPr>
          <p:cNvPr id="8" name="Rectangle 7"/>
          <p:cNvSpPr/>
          <p:nvPr/>
        </p:nvSpPr>
        <p:spPr>
          <a:xfrm>
            <a:off x="341313" y="396875"/>
            <a:ext cx="5638800" cy="584200"/>
          </a:xfrm>
          <a:prstGeom prst="rect">
            <a:avLst/>
          </a:prstGeom>
        </p:spPr>
        <p:txBody>
          <a:bodyPr>
            <a:spAutoFit/>
          </a:bodyPr>
          <a:lstStyle/>
          <a:p>
            <a:pPr eaLnBrk="0" fontAlgn="base" hangingPunct="0">
              <a:spcBef>
                <a:spcPct val="0"/>
              </a:spcBef>
              <a:spcAft>
                <a:spcPct val="0"/>
              </a:spcAft>
              <a:defRPr/>
            </a:pPr>
            <a:r>
              <a:rPr lang="en-US" altLang="en-US" sz="3200" b="1" dirty="0">
                <a:solidFill>
                  <a:srgbClr val="FFFFFF"/>
                </a:solidFill>
                <a:latin typeface="Lucida Sans"/>
              </a:rPr>
              <a:t>What is Ride Match?</a:t>
            </a:r>
            <a:endParaRPr lang="en-US" sz="3200" b="1" dirty="0">
              <a:solidFill>
                <a:srgbClr val="FFFFFF"/>
              </a:solidFill>
              <a:latin typeface="Lucida Sans"/>
            </a:endParaRPr>
          </a:p>
        </p:txBody>
      </p:sp>
      <p:pic>
        <p:nvPicPr>
          <p:cNvPr id="6149" name="Picture 6"/>
          <p:cNvPicPr>
            <a:picLocks noChangeAspect="1"/>
          </p:cNvPicPr>
          <p:nvPr/>
        </p:nvPicPr>
        <p:blipFill>
          <a:blip r:embed="rId4" cstate="print"/>
          <a:srcRect/>
          <a:stretch>
            <a:fillRect/>
          </a:stretch>
        </p:blipFill>
        <p:spPr bwMode="auto">
          <a:xfrm>
            <a:off x="7464425" y="215900"/>
            <a:ext cx="1325563" cy="82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75000"/>
                  </a:schemeClr>
                </a:solidFill>
              </a:rPr>
              <a:t>Understanding the Challenges</a:t>
            </a:r>
            <a:endParaRPr lang="en-US" dirty="0"/>
          </a:p>
        </p:txBody>
      </p:sp>
      <p:sp>
        <p:nvSpPr>
          <p:cNvPr id="3" name="Content Placeholder 2"/>
          <p:cNvSpPr>
            <a:spLocks noGrp="1"/>
          </p:cNvSpPr>
          <p:nvPr>
            <p:ph sz="quarter" idx="1"/>
          </p:nvPr>
        </p:nvSpPr>
        <p:spPr>
          <a:xfrm>
            <a:off x="612648" y="1600200"/>
            <a:ext cx="8153400" cy="4648200"/>
          </a:xfrm>
        </p:spPr>
        <p:txBody>
          <a:bodyPr>
            <a:normAutofit lnSpcReduction="10000"/>
          </a:bodyPr>
          <a:lstStyle/>
          <a:p>
            <a:r>
              <a:rPr lang="en-US" dirty="0" smtClean="0"/>
              <a:t>Rural Communities with Sparse Fixed Route Bus Service</a:t>
            </a:r>
          </a:p>
          <a:p>
            <a:r>
              <a:rPr lang="en-US" dirty="0" smtClean="0"/>
              <a:t>Lack of Intercity Connections</a:t>
            </a:r>
          </a:p>
          <a:p>
            <a:r>
              <a:rPr lang="en-US" dirty="0" smtClean="0"/>
              <a:t>Last Mile Connections</a:t>
            </a:r>
          </a:p>
          <a:p>
            <a:r>
              <a:rPr lang="en-US" dirty="0" smtClean="0"/>
              <a:t>Fixed Route Public Bus Routes to Suburban/Rural Work Places and Educational Institutions</a:t>
            </a:r>
          </a:p>
          <a:p>
            <a:r>
              <a:rPr lang="en-US" dirty="0" smtClean="0"/>
              <a:t>Political Barriers and Boundaries</a:t>
            </a:r>
          </a:p>
          <a:p>
            <a:r>
              <a:rPr lang="en-US" dirty="0" smtClean="0"/>
              <a:t>Limited Knowledge of Existing Transportation Options</a:t>
            </a:r>
          </a:p>
          <a:p>
            <a:r>
              <a:rPr lang="en-US" dirty="0" smtClean="0"/>
              <a:t>Services Not Consistent Throughout the Region</a:t>
            </a:r>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457200" y="1676400"/>
            <a:ext cx="8229600" cy="3505200"/>
          </a:xfrm>
        </p:spPr>
        <p:txBody>
          <a:bodyPr/>
          <a:lstStyle/>
          <a:p>
            <a:pPr eaLnBrk="1" hangingPunct="1">
              <a:lnSpc>
                <a:spcPct val="150000"/>
              </a:lnSpc>
              <a:defRPr/>
            </a:pPr>
            <a:r>
              <a:rPr lang="en-US" sz="2400" dirty="0" smtClean="0">
                <a:effectLst/>
                <a:latin typeface="+mj-lt"/>
              </a:rPr>
              <a:t>Consolidates provider information</a:t>
            </a:r>
          </a:p>
          <a:p>
            <a:pPr eaLnBrk="1" hangingPunct="1">
              <a:lnSpc>
                <a:spcPct val="150000"/>
              </a:lnSpc>
              <a:defRPr/>
            </a:pPr>
            <a:r>
              <a:rPr lang="en-US" sz="2400" dirty="0" smtClean="0">
                <a:effectLst/>
                <a:latin typeface="+mj-lt"/>
              </a:rPr>
              <a:t>Improves customer service</a:t>
            </a:r>
          </a:p>
          <a:p>
            <a:pPr eaLnBrk="1" hangingPunct="1">
              <a:lnSpc>
                <a:spcPct val="150000"/>
              </a:lnSpc>
              <a:defRPr/>
            </a:pPr>
            <a:r>
              <a:rPr lang="en-US" sz="2400" dirty="0" smtClean="0">
                <a:effectLst/>
                <a:latin typeface="+mj-lt"/>
              </a:rPr>
              <a:t>Improves service accuracy and efficiency</a:t>
            </a:r>
          </a:p>
          <a:p>
            <a:pPr eaLnBrk="1" hangingPunct="1">
              <a:lnSpc>
                <a:spcPct val="150000"/>
              </a:lnSpc>
              <a:defRPr/>
            </a:pPr>
            <a:r>
              <a:rPr lang="en-US" sz="2400" dirty="0" smtClean="0">
                <a:effectLst/>
                <a:latin typeface="+mj-lt"/>
              </a:rPr>
              <a:t>Tracks unmet needs</a:t>
            </a:r>
          </a:p>
          <a:p>
            <a:pPr eaLnBrk="1" hangingPunct="1">
              <a:lnSpc>
                <a:spcPct val="150000"/>
              </a:lnSpc>
              <a:defRPr/>
            </a:pPr>
            <a:r>
              <a:rPr lang="en-US" sz="2400" dirty="0" smtClean="0">
                <a:effectLst/>
                <a:latin typeface="+mj-lt"/>
              </a:rPr>
              <a:t>Becomes a planning tool for future services</a:t>
            </a:r>
          </a:p>
          <a:p>
            <a:pPr eaLnBrk="1" hangingPunct="1">
              <a:lnSpc>
                <a:spcPct val="150000"/>
              </a:lnSpc>
              <a:defRPr/>
            </a:pPr>
            <a:r>
              <a:rPr lang="en-US" sz="2400" dirty="0" smtClean="0">
                <a:effectLst/>
                <a:latin typeface="+mj-lt"/>
              </a:rPr>
              <a:t>Offers more mobility options to riders</a:t>
            </a:r>
            <a:r>
              <a:rPr lang="en-US" sz="2000" dirty="0" smtClean="0">
                <a:effectLst/>
                <a:latin typeface="+mj-lt"/>
              </a:rPr>
              <a:t/>
            </a:r>
            <a:br>
              <a:rPr lang="en-US" sz="2000" dirty="0" smtClean="0">
                <a:effectLst/>
                <a:latin typeface="+mj-lt"/>
              </a:rPr>
            </a:br>
            <a:endParaRPr lang="en-US" sz="2000" dirty="0" smtClean="0">
              <a:effectLst/>
              <a:latin typeface="+mj-lt"/>
            </a:endParaRPr>
          </a:p>
        </p:txBody>
      </p:sp>
      <p:sp>
        <p:nvSpPr>
          <p:cNvPr id="8" name="Rectangle 7"/>
          <p:cNvSpPr/>
          <p:nvPr/>
        </p:nvSpPr>
        <p:spPr>
          <a:xfrm>
            <a:off x="341313" y="396875"/>
            <a:ext cx="6592887" cy="584200"/>
          </a:xfrm>
          <a:prstGeom prst="rect">
            <a:avLst/>
          </a:prstGeom>
        </p:spPr>
        <p:txBody>
          <a:bodyPr>
            <a:spAutoFit/>
          </a:bodyPr>
          <a:lstStyle/>
          <a:p>
            <a:pPr eaLnBrk="0" fontAlgn="base" hangingPunct="0">
              <a:spcBef>
                <a:spcPct val="0"/>
              </a:spcBef>
              <a:spcAft>
                <a:spcPct val="0"/>
              </a:spcAft>
              <a:defRPr/>
            </a:pPr>
            <a:r>
              <a:rPr lang="en-US" sz="3200" b="1" dirty="0">
                <a:solidFill>
                  <a:srgbClr val="FFFFFF"/>
                </a:solidFill>
                <a:latin typeface="Lucida Sans"/>
              </a:rPr>
              <a:t>What are the Benefits?</a:t>
            </a:r>
          </a:p>
        </p:txBody>
      </p:sp>
      <p:pic>
        <p:nvPicPr>
          <p:cNvPr id="7172" name="Picture 6"/>
          <p:cNvPicPr>
            <a:picLocks noChangeAspect="1"/>
          </p:cNvPicPr>
          <p:nvPr/>
        </p:nvPicPr>
        <p:blipFill>
          <a:blip r:embed="rId2" cstate="print"/>
          <a:srcRect/>
          <a:stretch>
            <a:fillRect/>
          </a:stretch>
        </p:blipFill>
        <p:spPr bwMode="auto">
          <a:xfrm>
            <a:off x="7464425" y="215900"/>
            <a:ext cx="1325563" cy="82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422275" y="1524000"/>
            <a:ext cx="8229600" cy="3505200"/>
          </a:xfrm>
        </p:spPr>
        <p:txBody>
          <a:bodyPr/>
          <a:lstStyle/>
          <a:p>
            <a:pPr eaLnBrk="1" hangingPunct="1">
              <a:lnSpc>
                <a:spcPct val="150000"/>
              </a:lnSpc>
              <a:defRPr/>
            </a:pPr>
            <a:r>
              <a:rPr lang="en-US" sz="2400" dirty="0" smtClean="0">
                <a:effectLst/>
                <a:latin typeface="+mj-lt"/>
              </a:rPr>
              <a:t>Over 700 separate records</a:t>
            </a:r>
          </a:p>
          <a:p>
            <a:pPr eaLnBrk="1" hangingPunct="1">
              <a:defRPr/>
            </a:pPr>
            <a:r>
              <a:rPr lang="en-US" sz="2400" dirty="0" smtClean="0">
                <a:effectLst/>
                <a:latin typeface="+mj-lt"/>
              </a:rPr>
              <a:t>Over </a:t>
            </a:r>
            <a:r>
              <a:rPr lang="en-US" sz="2400" dirty="0">
                <a:effectLst/>
                <a:latin typeface="+mj-lt"/>
              </a:rPr>
              <a:t>6</a:t>
            </a:r>
            <a:r>
              <a:rPr lang="en-US" sz="2400" dirty="0" smtClean="0">
                <a:effectLst/>
                <a:latin typeface="+mj-lt"/>
              </a:rPr>
              <a:t>0 private providers in South Eastern MA and many more state-wide</a:t>
            </a:r>
          </a:p>
          <a:p>
            <a:pPr eaLnBrk="1" hangingPunct="1">
              <a:lnSpc>
                <a:spcPct val="150000"/>
              </a:lnSpc>
              <a:defRPr/>
            </a:pPr>
            <a:r>
              <a:rPr lang="en-US" sz="2400" dirty="0" smtClean="0">
                <a:effectLst/>
                <a:latin typeface="+mj-lt"/>
              </a:rPr>
              <a:t>Over </a:t>
            </a:r>
            <a:r>
              <a:rPr lang="en-US" sz="2400" dirty="0">
                <a:effectLst/>
                <a:latin typeface="+mj-lt"/>
              </a:rPr>
              <a:t>4</a:t>
            </a:r>
            <a:r>
              <a:rPr lang="en-US" sz="2400" dirty="0" smtClean="0">
                <a:effectLst/>
                <a:latin typeface="+mj-lt"/>
              </a:rPr>
              <a:t>0 Councils On Aging</a:t>
            </a:r>
          </a:p>
          <a:p>
            <a:pPr eaLnBrk="1" hangingPunct="1">
              <a:lnSpc>
                <a:spcPct val="150000"/>
              </a:lnSpc>
              <a:defRPr/>
            </a:pPr>
            <a:r>
              <a:rPr lang="en-US" sz="2400" dirty="0" smtClean="0">
                <a:effectLst/>
                <a:latin typeface="+mj-lt"/>
              </a:rPr>
              <a:t>Over </a:t>
            </a:r>
            <a:r>
              <a:rPr lang="en-US" sz="2400" dirty="0">
                <a:effectLst/>
                <a:latin typeface="+mj-lt"/>
              </a:rPr>
              <a:t>4</a:t>
            </a:r>
            <a:r>
              <a:rPr lang="en-US" sz="2400" dirty="0" smtClean="0">
                <a:effectLst/>
                <a:latin typeface="+mj-lt"/>
              </a:rPr>
              <a:t>0 non-profit and community-based providers </a:t>
            </a:r>
          </a:p>
          <a:p>
            <a:pPr eaLnBrk="1" hangingPunct="1">
              <a:defRPr/>
            </a:pPr>
            <a:r>
              <a:rPr lang="en-US" sz="2400" dirty="0" smtClean="0">
                <a:effectLst/>
                <a:latin typeface="+mj-lt"/>
              </a:rPr>
              <a:t>Bus Routes – Complete for GATRA, SRTA, CCRTA, BAT, and </a:t>
            </a:r>
            <a:r>
              <a:rPr lang="en-US" sz="2400" dirty="0" err="1" smtClean="0">
                <a:effectLst/>
                <a:latin typeface="+mj-lt"/>
              </a:rPr>
              <a:t>MetroWest</a:t>
            </a:r>
            <a:endParaRPr lang="en-US" sz="2400" dirty="0" smtClean="0">
              <a:effectLst/>
              <a:latin typeface="+mj-lt"/>
            </a:endParaRPr>
          </a:p>
          <a:p>
            <a:pPr eaLnBrk="1" hangingPunct="1">
              <a:lnSpc>
                <a:spcPct val="150000"/>
              </a:lnSpc>
              <a:defRPr/>
            </a:pPr>
            <a:r>
              <a:rPr lang="en-US" sz="2400" dirty="0" smtClean="0">
                <a:effectLst/>
                <a:latin typeface="+mj-lt"/>
              </a:rPr>
              <a:t>All MBTA Bus Routes &amp; Commuter Rail Lines</a:t>
            </a:r>
          </a:p>
          <a:p>
            <a:pPr eaLnBrk="1" hangingPunct="1">
              <a:defRPr/>
            </a:pPr>
            <a:endParaRPr lang="en-US" sz="2400" dirty="0" smtClean="0">
              <a:effectLst/>
              <a:latin typeface="+mj-lt"/>
            </a:endParaRPr>
          </a:p>
          <a:p>
            <a:pPr eaLnBrk="1" hangingPunct="1">
              <a:defRPr/>
            </a:pPr>
            <a:endParaRPr lang="en-US" sz="2400" dirty="0" smtClean="0">
              <a:effectLst/>
              <a:latin typeface="+mj-lt"/>
            </a:endParaRPr>
          </a:p>
          <a:p>
            <a:pPr marL="0" indent="0" eaLnBrk="1" hangingPunct="1">
              <a:lnSpc>
                <a:spcPct val="150000"/>
              </a:lnSpc>
              <a:buFont typeface="Wingdings" pitchFamily="2" charset="2"/>
              <a:buNone/>
              <a:defRPr/>
            </a:pPr>
            <a:r>
              <a:rPr lang="en-US" sz="2000" dirty="0" smtClean="0">
                <a:effectLst/>
                <a:latin typeface="+mj-lt"/>
              </a:rPr>
              <a:t>	</a:t>
            </a:r>
            <a:br>
              <a:rPr lang="en-US" sz="2000" dirty="0" smtClean="0">
                <a:effectLst/>
                <a:latin typeface="+mj-lt"/>
              </a:rPr>
            </a:br>
            <a:endParaRPr lang="en-US" sz="2000" dirty="0" smtClean="0">
              <a:effectLst/>
              <a:latin typeface="+mj-lt"/>
            </a:endParaRPr>
          </a:p>
        </p:txBody>
      </p:sp>
      <p:sp>
        <p:nvSpPr>
          <p:cNvPr id="5" name="Rectangle 2"/>
          <p:cNvSpPr txBox="1">
            <a:spLocks noRot="1" noChangeArrowheads="1"/>
          </p:cNvSpPr>
          <p:nvPr/>
        </p:nvSpPr>
        <p:spPr bwMode="auto">
          <a:xfrm>
            <a:off x="117475" y="57150"/>
            <a:ext cx="883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eaLnBrk="1" hangingPunct="1">
              <a:defRPr/>
            </a:pPr>
            <a:endParaRPr lang="en-US" sz="4000" kern="0" dirty="0" smtClean="0">
              <a:solidFill>
                <a:srgbClr val="FFC000"/>
              </a:solidFill>
            </a:endParaRPr>
          </a:p>
        </p:txBody>
      </p:sp>
      <p:sp>
        <p:nvSpPr>
          <p:cNvPr id="7" name="Rectangle 6"/>
          <p:cNvSpPr/>
          <p:nvPr/>
        </p:nvSpPr>
        <p:spPr>
          <a:xfrm>
            <a:off x="341313" y="396875"/>
            <a:ext cx="6592887" cy="584200"/>
          </a:xfrm>
          <a:prstGeom prst="rect">
            <a:avLst/>
          </a:prstGeom>
        </p:spPr>
        <p:txBody>
          <a:bodyPr>
            <a:spAutoFit/>
          </a:bodyPr>
          <a:lstStyle/>
          <a:p>
            <a:pPr eaLnBrk="0" fontAlgn="base" hangingPunct="0">
              <a:spcBef>
                <a:spcPct val="0"/>
              </a:spcBef>
              <a:spcAft>
                <a:spcPct val="0"/>
              </a:spcAft>
              <a:defRPr/>
            </a:pPr>
            <a:r>
              <a:rPr lang="en-US" sz="3200" b="1" dirty="0">
                <a:solidFill>
                  <a:srgbClr val="FFFFFF"/>
                </a:solidFill>
                <a:latin typeface="Lucida Sans"/>
              </a:rPr>
              <a:t>What’s in the Database</a:t>
            </a:r>
          </a:p>
        </p:txBody>
      </p:sp>
      <p:pic>
        <p:nvPicPr>
          <p:cNvPr id="8197" name="Picture 6"/>
          <p:cNvPicPr>
            <a:picLocks noChangeAspect="1"/>
          </p:cNvPicPr>
          <p:nvPr/>
        </p:nvPicPr>
        <p:blipFill>
          <a:blip r:embed="rId2" cstate="print"/>
          <a:srcRect/>
          <a:stretch>
            <a:fillRect/>
          </a:stretch>
        </p:blipFill>
        <p:spPr bwMode="auto">
          <a:xfrm>
            <a:off x="7464425" y="215900"/>
            <a:ext cx="1325563" cy="82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457200" y="1371600"/>
            <a:ext cx="8229600" cy="4800600"/>
          </a:xfrm>
        </p:spPr>
        <p:txBody>
          <a:bodyPr/>
          <a:lstStyle/>
          <a:p>
            <a:pPr eaLnBrk="1" hangingPunct="1">
              <a:lnSpc>
                <a:spcPct val="150000"/>
              </a:lnSpc>
              <a:defRPr/>
            </a:pPr>
            <a:r>
              <a:rPr lang="en-US" sz="2400" dirty="0" smtClean="0">
                <a:effectLst/>
                <a:latin typeface="+mj-lt"/>
              </a:rPr>
              <a:t>Began tracking searches in June 2013</a:t>
            </a:r>
          </a:p>
          <a:p>
            <a:pPr eaLnBrk="1" hangingPunct="1">
              <a:lnSpc>
                <a:spcPct val="150000"/>
              </a:lnSpc>
              <a:defRPr/>
            </a:pPr>
            <a:r>
              <a:rPr lang="en-US" sz="2400" dirty="0" smtClean="0">
                <a:effectLst/>
                <a:latin typeface="+mj-lt"/>
              </a:rPr>
              <a:t>Over 20,000 individual users</a:t>
            </a:r>
          </a:p>
          <a:p>
            <a:pPr eaLnBrk="1" hangingPunct="1">
              <a:lnSpc>
                <a:spcPct val="150000"/>
              </a:lnSpc>
              <a:defRPr/>
            </a:pPr>
            <a:r>
              <a:rPr lang="en-US" sz="2400" dirty="0" smtClean="0">
                <a:effectLst/>
                <a:latin typeface="+mj-lt"/>
              </a:rPr>
              <a:t>Over 100,000 </a:t>
            </a:r>
            <a:r>
              <a:rPr lang="en-US" sz="2400" dirty="0">
                <a:effectLst/>
                <a:latin typeface="+mj-lt"/>
              </a:rPr>
              <a:t>online searches </a:t>
            </a:r>
            <a:r>
              <a:rPr lang="en-US" sz="2400" dirty="0" smtClean="0">
                <a:effectLst/>
                <a:latin typeface="+mj-lt"/>
              </a:rPr>
              <a:t>performed</a:t>
            </a:r>
          </a:p>
          <a:p>
            <a:pPr eaLnBrk="1" hangingPunct="1">
              <a:lnSpc>
                <a:spcPct val="150000"/>
              </a:lnSpc>
              <a:defRPr/>
            </a:pPr>
            <a:r>
              <a:rPr lang="en-US" sz="2400" dirty="0" smtClean="0">
                <a:effectLst/>
                <a:latin typeface="+mj-lt"/>
              </a:rPr>
              <a:t>Most popular destinations to date:</a:t>
            </a:r>
          </a:p>
          <a:p>
            <a:pPr marL="0" indent="0" eaLnBrk="1" hangingPunct="1">
              <a:buFont typeface="Wingdings" pitchFamily="2" charset="2"/>
              <a:buNone/>
              <a:defRPr/>
            </a:pPr>
            <a:r>
              <a:rPr lang="en-US" sz="2000" dirty="0" smtClean="0">
                <a:solidFill>
                  <a:srgbClr val="FFC000"/>
                </a:solidFill>
                <a:effectLst/>
                <a:latin typeface="+mj-lt"/>
              </a:rPr>
              <a:t>Boston, Brockton, Fall River, New Bedford, Plymouth, Providence, Taunton, Attleboro, Mansfield, Jamaica Plain, Foxboro, Hyannis, Worcester, Raynham, Framingham, Quincy, Dartmouth, Franklin, Pawtucket, Plainville, Wareham, Dorchester, </a:t>
            </a:r>
            <a:r>
              <a:rPr lang="en-US" sz="2000" dirty="0" err="1" smtClean="0">
                <a:solidFill>
                  <a:srgbClr val="FFC000"/>
                </a:solidFill>
                <a:effectLst/>
                <a:latin typeface="+mj-lt"/>
              </a:rPr>
              <a:t>Ashmont</a:t>
            </a:r>
            <a:r>
              <a:rPr lang="en-US" sz="2000" dirty="0" smtClean="0">
                <a:solidFill>
                  <a:srgbClr val="FFC000"/>
                </a:solidFill>
                <a:effectLst/>
                <a:latin typeface="+mj-lt"/>
              </a:rPr>
              <a:t>, Bourne	</a:t>
            </a:r>
            <a:endParaRPr lang="en-US" sz="2000" dirty="0">
              <a:solidFill>
                <a:srgbClr val="FFC000"/>
              </a:solidFill>
              <a:effectLst/>
              <a:latin typeface="+mj-lt"/>
            </a:endParaRPr>
          </a:p>
          <a:p>
            <a:pPr marL="0" indent="0" eaLnBrk="1" hangingPunct="1">
              <a:lnSpc>
                <a:spcPct val="150000"/>
              </a:lnSpc>
              <a:buFont typeface="Wingdings" pitchFamily="2" charset="2"/>
              <a:buNone/>
              <a:defRPr/>
            </a:pPr>
            <a:endParaRPr lang="en-US" sz="2400" dirty="0" smtClean="0">
              <a:effectLst/>
              <a:latin typeface="+mj-lt"/>
            </a:endParaRPr>
          </a:p>
        </p:txBody>
      </p:sp>
      <p:sp>
        <p:nvSpPr>
          <p:cNvPr id="4" name="Rectangle 3"/>
          <p:cNvSpPr/>
          <p:nvPr/>
        </p:nvSpPr>
        <p:spPr>
          <a:xfrm>
            <a:off x="341313" y="396875"/>
            <a:ext cx="6592887" cy="584200"/>
          </a:xfrm>
          <a:prstGeom prst="rect">
            <a:avLst/>
          </a:prstGeom>
        </p:spPr>
        <p:txBody>
          <a:bodyPr>
            <a:spAutoFit/>
          </a:bodyPr>
          <a:lstStyle/>
          <a:p>
            <a:pPr eaLnBrk="0" fontAlgn="base" hangingPunct="0">
              <a:spcBef>
                <a:spcPct val="0"/>
              </a:spcBef>
              <a:spcAft>
                <a:spcPct val="0"/>
              </a:spcAft>
              <a:defRPr/>
            </a:pPr>
            <a:r>
              <a:rPr lang="en-US" sz="3200" b="1" dirty="0">
                <a:solidFill>
                  <a:srgbClr val="FFFFFF"/>
                </a:solidFill>
                <a:latin typeface="Lucida Sans"/>
              </a:rPr>
              <a:t>Ride Match Statistics</a:t>
            </a:r>
          </a:p>
        </p:txBody>
      </p:sp>
      <p:pic>
        <p:nvPicPr>
          <p:cNvPr id="9220" name="Picture 6"/>
          <p:cNvPicPr>
            <a:picLocks noChangeAspect="1"/>
          </p:cNvPicPr>
          <p:nvPr/>
        </p:nvPicPr>
        <p:blipFill>
          <a:blip r:embed="rId2" cstate="print"/>
          <a:srcRect/>
          <a:stretch>
            <a:fillRect/>
          </a:stretch>
        </p:blipFill>
        <p:spPr bwMode="auto">
          <a:xfrm>
            <a:off x="7464425" y="215900"/>
            <a:ext cx="1325563" cy="82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noChangeArrowheads="1"/>
          </p:cNvPicPr>
          <p:nvPr/>
        </p:nvPicPr>
        <p:blipFill>
          <a:blip r:embed="rId2" cstate="print"/>
          <a:srcRect l="27580" t="31812" r="4111" b="24780"/>
          <a:stretch>
            <a:fillRect/>
          </a:stretch>
        </p:blipFill>
        <p:spPr bwMode="auto">
          <a:xfrm>
            <a:off x="762000" y="2133600"/>
            <a:ext cx="7359650" cy="4267200"/>
          </a:xfrm>
          <a:prstGeom prst="rect">
            <a:avLst/>
          </a:prstGeom>
          <a:noFill/>
          <a:ln w="9525">
            <a:noFill/>
            <a:miter lim="800000"/>
            <a:headEnd/>
            <a:tailEnd/>
          </a:ln>
        </p:spPr>
      </p:pic>
      <p:sp>
        <p:nvSpPr>
          <p:cNvPr id="10243" name="Rectangle 2"/>
          <p:cNvSpPr>
            <a:spLocks noGrp="1" noRot="1" noChangeArrowheads="1"/>
          </p:cNvSpPr>
          <p:nvPr>
            <p:ph type="title"/>
          </p:nvPr>
        </p:nvSpPr>
        <p:spPr>
          <a:xfrm>
            <a:off x="457200" y="1200150"/>
            <a:ext cx="7924800" cy="1143000"/>
          </a:xfrm>
        </p:spPr>
        <p:txBody>
          <a:bodyPr/>
          <a:lstStyle/>
          <a:p>
            <a:pPr eaLnBrk="1" hangingPunct="1"/>
            <a:r>
              <a:rPr lang="en-US" altLang="en-US" sz="1800" smtClean="0">
                <a:solidFill>
                  <a:srgbClr val="FFC000"/>
                </a:solidFill>
                <a:effectLst/>
              </a:rPr>
              <a:t>Google Analytics Map of Ride Match Searches by Location</a:t>
            </a:r>
          </a:p>
        </p:txBody>
      </p:sp>
      <p:sp>
        <p:nvSpPr>
          <p:cNvPr id="10244" name="TextBox 2"/>
          <p:cNvSpPr txBox="1">
            <a:spLocks noChangeArrowheads="1"/>
          </p:cNvSpPr>
          <p:nvPr/>
        </p:nvSpPr>
        <p:spPr bwMode="auto">
          <a:xfrm>
            <a:off x="6096000" y="3352800"/>
            <a:ext cx="914400" cy="2619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ltLang="en-US" sz="1100" b="1" smtClean="0">
                <a:solidFill>
                  <a:srgbClr val="000514"/>
                </a:solidFill>
                <a:latin typeface="Arial" charset="0"/>
                <a:cs typeface="Arial" charset="0"/>
              </a:rPr>
              <a:t>Boston</a:t>
            </a:r>
          </a:p>
        </p:txBody>
      </p:sp>
      <p:sp>
        <p:nvSpPr>
          <p:cNvPr id="10245" name="TextBox 7"/>
          <p:cNvSpPr txBox="1">
            <a:spLocks noChangeArrowheads="1"/>
          </p:cNvSpPr>
          <p:nvPr/>
        </p:nvSpPr>
        <p:spPr bwMode="auto">
          <a:xfrm>
            <a:off x="6934200" y="4270375"/>
            <a:ext cx="914400" cy="2619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ltLang="en-US" sz="1100" b="1" smtClean="0">
                <a:solidFill>
                  <a:srgbClr val="000514"/>
                </a:solidFill>
                <a:latin typeface="Arial" charset="0"/>
                <a:cs typeface="Arial" charset="0"/>
              </a:rPr>
              <a:t>Plymouth</a:t>
            </a:r>
          </a:p>
        </p:txBody>
      </p:sp>
      <p:sp>
        <p:nvSpPr>
          <p:cNvPr id="10246" name="TextBox 8"/>
          <p:cNvSpPr txBox="1">
            <a:spLocks noChangeArrowheads="1"/>
          </p:cNvSpPr>
          <p:nvPr/>
        </p:nvSpPr>
        <p:spPr bwMode="auto">
          <a:xfrm>
            <a:off x="6324600" y="3962400"/>
            <a:ext cx="838200" cy="258763"/>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ltLang="en-US" sz="1100" b="1" smtClean="0">
                <a:solidFill>
                  <a:srgbClr val="000514"/>
                </a:solidFill>
                <a:latin typeface="Arial" charset="0"/>
                <a:cs typeface="Arial" charset="0"/>
              </a:rPr>
              <a:t>Brockton</a:t>
            </a:r>
          </a:p>
        </p:txBody>
      </p:sp>
      <p:sp>
        <p:nvSpPr>
          <p:cNvPr id="10247" name="TextBox 9"/>
          <p:cNvSpPr txBox="1">
            <a:spLocks noChangeArrowheads="1"/>
          </p:cNvSpPr>
          <p:nvPr/>
        </p:nvSpPr>
        <p:spPr bwMode="auto">
          <a:xfrm>
            <a:off x="4297363" y="4916488"/>
            <a:ext cx="914400" cy="26193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ltLang="en-US" sz="1100" b="1" smtClean="0">
                <a:solidFill>
                  <a:srgbClr val="000514"/>
                </a:solidFill>
                <a:latin typeface="Arial" charset="0"/>
                <a:cs typeface="Arial" charset="0"/>
              </a:rPr>
              <a:t>Taunton</a:t>
            </a:r>
          </a:p>
        </p:txBody>
      </p:sp>
      <p:sp>
        <p:nvSpPr>
          <p:cNvPr id="10248" name="TextBox 10"/>
          <p:cNvSpPr txBox="1">
            <a:spLocks noChangeArrowheads="1"/>
          </p:cNvSpPr>
          <p:nvPr/>
        </p:nvSpPr>
        <p:spPr bwMode="auto">
          <a:xfrm>
            <a:off x="4038600" y="4454525"/>
            <a:ext cx="914400" cy="26035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ltLang="en-US" sz="1100" b="1" smtClean="0">
                <a:solidFill>
                  <a:srgbClr val="000514"/>
                </a:solidFill>
                <a:latin typeface="Arial" charset="0"/>
                <a:cs typeface="Arial" charset="0"/>
              </a:rPr>
              <a:t>Attleboro</a:t>
            </a:r>
          </a:p>
        </p:txBody>
      </p:sp>
      <p:sp>
        <p:nvSpPr>
          <p:cNvPr id="10249" name="TextBox 11"/>
          <p:cNvSpPr txBox="1">
            <a:spLocks noChangeArrowheads="1"/>
          </p:cNvSpPr>
          <p:nvPr/>
        </p:nvSpPr>
        <p:spPr bwMode="auto">
          <a:xfrm>
            <a:off x="4227513" y="5334000"/>
            <a:ext cx="914400" cy="2619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ltLang="en-US" sz="1100" b="1" smtClean="0">
                <a:solidFill>
                  <a:srgbClr val="000514"/>
                </a:solidFill>
                <a:latin typeface="Arial" charset="0"/>
                <a:cs typeface="Arial" charset="0"/>
              </a:rPr>
              <a:t>Fall River</a:t>
            </a:r>
          </a:p>
        </p:txBody>
      </p:sp>
      <p:sp>
        <p:nvSpPr>
          <p:cNvPr id="10250" name="TextBox 12"/>
          <p:cNvSpPr txBox="1">
            <a:spLocks noChangeArrowheads="1"/>
          </p:cNvSpPr>
          <p:nvPr/>
        </p:nvSpPr>
        <p:spPr bwMode="auto">
          <a:xfrm>
            <a:off x="4456113" y="5834063"/>
            <a:ext cx="1182687" cy="26193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ltLang="en-US" sz="1100" b="1" smtClean="0">
                <a:solidFill>
                  <a:srgbClr val="000514"/>
                </a:solidFill>
                <a:latin typeface="Arial" charset="0"/>
                <a:cs typeface="Arial" charset="0"/>
              </a:rPr>
              <a:t>New Bedford</a:t>
            </a:r>
          </a:p>
        </p:txBody>
      </p:sp>
      <p:cxnSp>
        <p:nvCxnSpPr>
          <p:cNvPr id="10251" name="Straight Arrow Connector 13"/>
          <p:cNvCxnSpPr>
            <a:cxnSpLocks noChangeShapeType="1"/>
            <a:stCxn id="10246" idx="1"/>
          </p:cNvCxnSpPr>
          <p:nvPr/>
        </p:nvCxnSpPr>
        <p:spPr bwMode="auto">
          <a:xfrm flipH="1">
            <a:off x="5619750" y="4092575"/>
            <a:ext cx="704850" cy="257175"/>
          </a:xfrm>
          <a:prstGeom prst="straightConnector1">
            <a:avLst/>
          </a:prstGeom>
          <a:noFill/>
          <a:ln w="9525" algn="ctr">
            <a:solidFill>
              <a:schemeClr val="bg2"/>
            </a:solidFill>
            <a:round/>
            <a:headEnd/>
            <a:tailEnd type="arrow" w="med" len="med"/>
          </a:ln>
          <a:effectLst/>
        </p:spPr>
      </p:cxnSp>
      <p:cxnSp>
        <p:nvCxnSpPr>
          <p:cNvPr id="10252" name="Straight Arrow Connector 18"/>
          <p:cNvCxnSpPr>
            <a:cxnSpLocks noChangeShapeType="1"/>
          </p:cNvCxnSpPr>
          <p:nvPr/>
        </p:nvCxnSpPr>
        <p:spPr bwMode="auto">
          <a:xfrm flipH="1">
            <a:off x="5514975" y="3529013"/>
            <a:ext cx="704850" cy="257175"/>
          </a:xfrm>
          <a:prstGeom prst="straightConnector1">
            <a:avLst/>
          </a:prstGeom>
          <a:noFill/>
          <a:ln w="9525" algn="ctr">
            <a:solidFill>
              <a:schemeClr val="bg2"/>
            </a:solidFill>
            <a:round/>
            <a:headEnd/>
            <a:tailEnd type="arrow" w="med" len="med"/>
          </a:ln>
          <a:effectLst/>
        </p:spPr>
      </p:cxnSp>
      <p:cxnSp>
        <p:nvCxnSpPr>
          <p:cNvPr id="10253" name="Straight Arrow Connector 19"/>
          <p:cNvCxnSpPr>
            <a:cxnSpLocks noChangeShapeType="1"/>
          </p:cNvCxnSpPr>
          <p:nvPr/>
        </p:nvCxnSpPr>
        <p:spPr bwMode="auto">
          <a:xfrm flipH="1">
            <a:off x="6302375" y="4454525"/>
            <a:ext cx="703263" cy="257175"/>
          </a:xfrm>
          <a:prstGeom prst="straightConnector1">
            <a:avLst/>
          </a:prstGeom>
          <a:noFill/>
          <a:ln w="9525" algn="ctr">
            <a:solidFill>
              <a:schemeClr val="bg2"/>
            </a:solidFill>
            <a:round/>
            <a:headEnd/>
            <a:tailEnd type="arrow" w="med" len="med"/>
          </a:ln>
          <a:effectLst/>
        </p:spPr>
      </p:cxnSp>
      <p:cxnSp>
        <p:nvCxnSpPr>
          <p:cNvPr id="10254" name="Straight Arrow Connector 20"/>
          <p:cNvCxnSpPr>
            <a:cxnSpLocks noChangeShapeType="1"/>
          </p:cNvCxnSpPr>
          <p:nvPr/>
        </p:nvCxnSpPr>
        <p:spPr bwMode="auto">
          <a:xfrm flipV="1">
            <a:off x="4953000" y="4916488"/>
            <a:ext cx="457200" cy="131762"/>
          </a:xfrm>
          <a:prstGeom prst="straightConnector1">
            <a:avLst/>
          </a:prstGeom>
          <a:noFill/>
          <a:ln w="9525" algn="ctr">
            <a:solidFill>
              <a:schemeClr val="bg2"/>
            </a:solidFill>
            <a:round/>
            <a:headEnd/>
            <a:tailEnd type="arrow" w="med" len="med"/>
          </a:ln>
          <a:effectLst/>
        </p:spPr>
      </p:cxnSp>
      <p:cxnSp>
        <p:nvCxnSpPr>
          <p:cNvPr id="10255" name="Straight Arrow Connector 22"/>
          <p:cNvCxnSpPr>
            <a:cxnSpLocks noChangeShapeType="1"/>
          </p:cNvCxnSpPr>
          <p:nvPr/>
        </p:nvCxnSpPr>
        <p:spPr bwMode="auto">
          <a:xfrm flipV="1">
            <a:off x="4922838" y="5378450"/>
            <a:ext cx="457200" cy="130175"/>
          </a:xfrm>
          <a:prstGeom prst="straightConnector1">
            <a:avLst/>
          </a:prstGeom>
          <a:noFill/>
          <a:ln w="9525" algn="ctr">
            <a:solidFill>
              <a:schemeClr val="bg2"/>
            </a:solidFill>
            <a:round/>
            <a:headEnd/>
            <a:tailEnd type="arrow" w="med" len="med"/>
          </a:ln>
          <a:effectLst/>
        </p:spPr>
      </p:cxnSp>
      <p:cxnSp>
        <p:nvCxnSpPr>
          <p:cNvPr id="10256" name="Straight Arrow Connector 23"/>
          <p:cNvCxnSpPr>
            <a:cxnSpLocks noChangeShapeType="1"/>
          </p:cNvCxnSpPr>
          <p:nvPr/>
        </p:nvCxnSpPr>
        <p:spPr bwMode="auto">
          <a:xfrm>
            <a:off x="4754563" y="4583113"/>
            <a:ext cx="457200" cy="130175"/>
          </a:xfrm>
          <a:prstGeom prst="straightConnector1">
            <a:avLst/>
          </a:prstGeom>
          <a:noFill/>
          <a:ln w="9525" algn="ctr">
            <a:solidFill>
              <a:schemeClr val="bg2"/>
            </a:solidFill>
            <a:round/>
            <a:headEnd/>
            <a:tailEnd type="arrow" w="med" len="med"/>
          </a:ln>
          <a:effectLst/>
        </p:spPr>
      </p:cxnSp>
      <p:cxnSp>
        <p:nvCxnSpPr>
          <p:cNvPr id="10257" name="Straight Arrow Connector 25"/>
          <p:cNvCxnSpPr>
            <a:cxnSpLocks noChangeShapeType="1"/>
          </p:cNvCxnSpPr>
          <p:nvPr/>
        </p:nvCxnSpPr>
        <p:spPr bwMode="auto">
          <a:xfrm flipV="1">
            <a:off x="5410200" y="5508625"/>
            <a:ext cx="381000" cy="434975"/>
          </a:xfrm>
          <a:prstGeom prst="straightConnector1">
            <a:avLst/>
          </a:prstGeom>
          <a:noFill/>
          <a:ln w="9525" algn="ctr">
            <a:solidFill>
              <a:schemeClr val="bg2"/>
            </a:solidFill>
            <a:round/>
            <a:headEnd/>
            <a:tailEnd type="arrow" w="med" len="med"/>
          </a:ln>
          <a:effectLst/>
        </p:spPr>
      </p:cxnSp>
      <p:sp>
        <p:nvSpPr>
          <p:cNvPr id="19" name="Rectangle 18"/>
          <p:cNvSpPr/>
          <p:nvPr/>
        </p:nvSpPr>
        <p:spPr>
          <a:xfrm>
            <a:off x="341313" y="396875"/>
            <a:ext cx="6592887" cy="584200"/>
          </a:xfrm>
          <a:prstGeom prst="rect">
            <a:avLst/>
          </a:prstGeom>
        </p:spPr>
        <p:txBody>
          <a:bodyPr>
            <a:spAutoFit/>
          </a:bodyPr>
          <a:lstStyle/>
          <a:p>
            <a:pPr eaLnBrk="0" fontAlgn="base" hangingPunct="0">
              <a:spcBef>
                <a:spcPct val="0"/>
              </a:spcBef>
              <a:spcAft>
                <a:spcPct val="0"/>
              </a:spcAft>
              <a:defRPr/>
            </a:pPr>
            <a:r>
              <a:rPr lang="en-US" sz="3200" b="1" dirty="0">
                <a:solidFill>
                  <a:srgbClr val="FFFFFF"/>
                </a:solidFill>
                <a:latin typeface="Lucida Sans"/>
              </a:rPr>
              <a:t>Ride Match Statistics</a:t>
            </a:r>
          </a:p>
        </p:txBody>
      </p:sp>
      <p:pic>
        <p:nvPicPr>
          <p:cNvPr id="10259" name="Picture 6"/>
          <p:cNvPicPr>
            <a:picLocks noChangeAspect="1"/>
          </p:cNvPicPr>
          <p:nvPr/>
        </p:nvPicPr>
        <p:blipFill>
          <a:blip r:embed="rId3" cstate="print"/>
          <a:srcRect/>
          <a:stretch>
            <a:fillRect/>
          </a:stretch>
        </p:blipFill>
        <p:spPr bwMode="auto">
          <a:xfrm>
            <a:off x="7464425" y="215900"/>
            <a:ext cx="1325563" cy="82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195263" y="1219200"/>
            <a:ext cx="7924800" cy="1143000"/>
          </a:xfrm>
        </p:spPr>
        <p:txBody>
          <a:bodyPr/>
          <a:lstStyle/>
          <a:p>
            <a:pPr algn="l" eaLnBrk="1" hangingPunct="1"/>
            <a:r>
              <a:rPr lang="en-US" altLang="en-US" sz="1800" smtClean="0">
                <a:solidFill>
                  <a:srgbClr val="FFC000"/>
                </a:solidFill>
                <a:effectLst/>
              </a:rPr>
              <a:t>Searches by Location and Results (09/01/15 – 11/10/15)</a:t>
            </a:r>
          </a:p>
        </p:txBody>
      </p:sp>
      <p:sp>
        <p:nvSpPr>
          <p:cNvPr id="6" name="Rectangle 5"/>
          <p:cNvSpPr/>
          <p:nvPr/>
        </p:nvSpPr>
        <p:spPr>
          <a:xfrm>
            <a:off x="228600" y="228600"/>
            <a:ext cx="6592888" cy="584200"/>
          </a:xfrm>
          <a:prstGeom prst="rect">
            <a:avLst/>
          </a:prstGeom>
        </p:spPr>
        <p:txBody>
          <a:bodyPr>
            <a:spAutoFit/>
          </a:bodyPr>
          <a:lstStyle/>
          <a:p>
            <a:pPr eaLnBrk="0" fontAlgn="base" hangingPunct="0">
              <a:spcBef>
                <a:spcPct val="0"/>
              </a:spcBef>
              <a:spcAft>
                <a:spcPct val="0"/>
              </a:spcAft>
              <a:defRPr/>
            </a:pPr>
            <a:r>
              <a:rPr lang="en-US" sz="3200" b="1" dirty="0">
                <a:solidFill>
                  <a:srgbClr val="FFFFFF"/>
                </a:solidFill>
                <a:latin typeface="Lucida Sans"/>
              </a:rPr>
              <a:t>Ride Match Search Results</a:t>
            </a:r>
          </a:p>
        </p:txBody>
      </p:sp>
      <p:pic>
        <p:nvPicPr>
          <p:cNvPr id="11268" name="Picture 6"/>
          <p:cNvPicPr>
            <a:picLocks noChangeAspect="1"/>
          </p:cNvPicPr>
          <p:nvPr/>
        </p:nvPicPr>
        <p:blipFill>
          <a:blip r:embed="rId2" cstate="print"/>
          <a:srcRect/>
          <a:stretch>
            <a:fillRect/>
          </a:stretch>
        </p:blipFill>
        <p:spPr bwMode="auto">
          <a:xfrm>
            <a:off x="7464425" y="215900"/>
            <a:ext cx="1325563" cy="825500"/>
          </a:xfrm>
          <a:prstGeom prst="rect">
            <a:avLst/>
          </a:prstGeom>
          <a:noFill/>
          <a:ln w="9525">
            <a:noFill/>
            <a:miter lim="800000"/>
            <a:headEnd/>
            <a:tailEnd/>
          </a:ln>
        </p:spPr>
      </p:pic>
      <p:pic>
        <p:nvPicPr>
          <p:cNvPr id="11269" name="Picture 6"/>
          <p:cNvPicPr>
            <a:picLocks noChangeAspect="1" noChangeArrowheads="1"/>
          </p:cNvPicPr>
          <p:nvPr/>
        </p:nvPicPr>
        <p:blipFill>
          <a:blip r:embed="rId3" cstate="print"/>
          <a:srcRect l="9872" t="37375" r="10707" b="29060"/>
          <a:stretch>
            <a:fillRect/>
          </a:stretch>
        </p:blipFill>
        <p:spPr bwMode="auto">
          <a:xfrm>
            <a:off x="228600" y="2514600"/>
            <a:ext cx="8321675" cy="2439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457200" y="1295400"/>
            <a:ext cx="8229600" cy="3962400"/>
          </a:xfrm>
        </p:spPr>
        <p:txBody>
          <a:bodyPr/>
          <a:lstStyle/>
          <a:p>
            <a:pPr eaLnBrk="1" hangingPunct="1">
              <a:spcBef>
                <a:spcPts val="0"/>
              </a:spcBef>
              <a:spcAft>
                <a:spcPts val="2400"/>
              </a:spcAft>
              <a:defRPr/>
            </a:pPr>
            <a:r>
              <a:rPr lang="en-US" sz="2000" dirty="0" smtClean="0">
                <a:effectLst/>
                <a:latin typeface="+mj-lt"/>
              </a:rPr>
              <a:t>Expand the </a:t>
            </a:r>
            <a:r>
              <a:rPr lang="en-US" sz="2000" dirty="0">
                <a:effectLst/>
                <a:latin typeface="+mj-lt"/>
              </a:rPr>
              <a:t>Ride Match </a:t>
            </a:r>
            <a:r>
              <a:rPr lang="en-US" sz="2000" dirty="0" smtClean="0">
                <a:effectLst/>
                <a:latin typeface="+mj-lt"/>
              </a:rPr>
              <a:t>database to </a:t>
            </a:r>
            <a:r>
              <a:rPr lang="en-US" sz="2000" dirty="0">
                <a:effectLst/>
                <a:latin typeface="+mj-lt"/>
              </a:rPr>
              <a:t>include all regions and towns in Massachusetts </a:t>
            </a:r>
            <a:r>
              <a:rPr lang="en-US" sz="2000" dirty="0" smtClean="0">
                <a:effectLst/>
                <a:latin typeface="+mj-lt"/>
              </a:rPr>
              <a:t>– Beginning with BRTA, FRTA, NRTA, </a:t>
            </a:r>
            <a:r>
              <a:rPr lang="en-US" sz="2000" smtClean="0">
                <a:effectLst/>
                <a:latin typeface="+mj-lt"/>
              </a:rPr>
              <a:t>and WRTA</a:t>
            </a:r>
            <a:endParaRPr lang="en-US" sz="2000" dirty="0" smtClean="0">
              <a:effectLst/>
              <a:latin typeface="+mj-lt"/>
            </a:endParaRPr>
          </a:p>
          <a:p>
            <a:pPr eaLnBrk="1" hangingPunct="1">
              <a:spcBef>
                <a:spcPts val="0"/>
              </a:spcBef>
              <a:spcAft>
                <a:spcPts val="2400"/>
              </a:spcAft>
              <a:defRPr/>
            </a:pPr>
            <a:r>
              <a:rPr lang="en-US" sz="2000" dirty="0" smtClean="0">
                <a:effectLst/>
                <a:latin typeface="+mj-lt"/>
              </a:rPr>
              <a:t>Develop </a:t>
            </a:r>
            <a:r>
              <a:rPr lang="en-US" sz="2000" dirty="0">
                <a:effectLst/>
                <a:latin typeface="+mj-lt"/>
              </a:rPr>
              <a:t>a geo-mapping system that is linked to the Ride Match search </a:t>
            </a:r>
            <a:r>
              <a:rPr lang="en-US" sz="2000" dirty="0" smtClean="0">
                <a:effectLst/>
                <a:latin typeface="+mj-lt"/>
              </a:rPr>
              <a:t>function</a:t>
            </a:r>
            <a:endParaRPr lang="en-US" sz="2000" dirty="0">
              <a:effectLst/>
              <a:latin typeface="+mj-lt"/>
            </a:endParaRPr>
          </a:p>
          <a:p>
            <a:pPr eaLnBrk="1" hangingPunct="1">
              <a:spcBef>
                <a:spcPts val="0"/>
              </a:spcBef>
              <a:spcAft>
                <a:spcPts val="1800"/>
              </a:spcAft>
              <a:defRPr/>
            </a:pPr>
            <a:r>
              <a:rPr lang="en-US" sz="2000" i="1" dirty="0" smtClean="0">
                <a:effectLst/>
                <a:latin typeface="+mj-lt"/>
              </a:rPr>
              <a:t>Provide active scheduling “Request a Trip” feature</a:t>
            </a:r>
          </a:p>
          <a:p>
            <a:pPr eaLnBrk="1" hangingPunct="1">
              <a:spcBef>
                <a:spcPts val="0"/>
              </a:spcBef>
              <a:spcAft>
                <a:spcPts val="1800"/>
              </a:spcAft>
              <a:defRPr/>
            </a:pPr>
            <a:r>
              <a:rPr lang="en-US" sz="2000" dirty="0" smtClean="0">
                <a:effectLst/>
                <a:latin typeface="+mj-lt"/>
              </a:rPr>
              <a:t>Provide link </a:t>
            </a:r>
            <a:r>
              <a:rPr lang="en-US" sz="2000" dirty="0">
                <a:effectLst/>
                <a:latin typeface="+mj-lt"/>
              </a:rPr>
              <a:t>to 2-1-1 for other services – emergency services, housing, hunger – see njfindaride.org</a:t>
            </a:r>
          </a:p>
          <a:p>
            <a:pPr eaLnBrk="1" hangingPunct="1">
              <a:spcBef>
                <a:spcPts val="0"/>
              </a:spcBef>
              <a:spcAft>
                <a:spcPts val="1800"/>
              </a:spcAft>
              <a:defRPr/>
            </a:pPr>
            <a:r>
              <a:rPr lang="en-US" sz="2000" dirty="0" smtClean="0">
                <a:effectLst/>
                <a:latin typeface="+mj-lt"/>
              </a:rPr>
              <a:t>Provide link </a:t>
            </a:r>
            <a:r>
              <a:rPr lang="en-US" sz="2000" dirty="0">
                <a:effectLst/>
                <a:latin typeface="+mj-lt"/>
              </a:rPr>
              <a:t>to Mass </a:t>
            </a:r>
            <a:r>
              <a:rPr lang="en-US" sz="2000" dirty="0" smtClean="0">
                <a:effectLst/>
                <a:latin typeface="+mj-lt"/>
              </a:rPr>
              <a:t>Rides </a:t>
            </a:r>
            <a:r>
              <a:rPr lang="en-US" sz="2000" dirty="0">
                <a:effectLst/>
                <a:latin typeface="+mj-lt"/>
              </a:rPr>
              <a:t>for commuter options</a:t>
            </a:r>
          </a:p>
          <a:p>
            <a:pPr eaLnBrk="1" hangingPunct="1">
              <a:spcBef>
                <a:spcPts val="0"/>
              </a:spcBef>
              <a:spcAft>
                <a:spcPts val="1800"/>
              </a:spcAft>
              <a:defRPr/>
            </a:pPr>
            <a:r>
              <a:rPr lang="en-US" sz="2000" dirty="0" smtClean="0">
                <a:effectLst/>
                <a:latin typeface="+mj-lt"/>
              </a:rPr>
              <a:t>Provide link </a:t>
            </a:r>
            <a:r>
              <a:rPr lang="en-US" sz="2000" dirty="0">
                <a:effectLst/>
                <a:latin typeface="+mj-lt"/>
              </a:rPr>
              <a:t>to </a:t>
            </a:r>
            <a:r>
              <a:rPr lang="en-US" sz="2000" dirty="0" err="1">
                <a:effectLst/>
                <a:latin typeface="+mj-lt"/>
              </a:rPr>
              <a:t>NuRides</a:t>
            </a:r>
            <a:r>
              <a:rPr lang="en-US" sz="2000" dirty="0">
                <a:effectLst/>
                <a:latin typeface="+mj-lt"/>
              </a:rPr>
              <a:t> for greener trip rewards</a:t>
            </a:r>
          </a:p>
          <a:p>
            <a:pPr marL="0" indent="0" eaLnBrk="1" hangingPunct="1">
              <a:lnSpc>
                <a:spcPct val="150000"/>
              </a:lnSpc>
              <a:buFont typeface="Wingdings" pitchFamily="2" charset="2"/>
              <a:buNone/>
              <a:defRPr/>
            </a:pPr>
            <a:endParaRPr lang="en-US" sz="2400" dirty="0">
              <a:latin typeface="+mj-lt"/>
            </a:endParaRPr>
          </a:p>
          <a:p>
            <a:pPr eaLnBrk="1" hangingPunct="1">
              <a:lnSpc>
                <a:spcPct val="90000"/>
              </a:lnSpc>
              <a:defRPr/>
            </a:pPr>
            <a:endParaRPr lang="en-US" sz="2800" dirty="0">
              <a:latin typeface="+mj-lt"/>
            </a:endParaRPr>
          </a:p>
          <a:p>
            <a:pPr eaLnBrk="1" hangingPunct="1">
              <a:lnSpc>
                <a:spcPct val="150000"/>
              </a:lnSpc>
              <a:defRPr/>
            </a:pPr>
            <a:endParaRPr lang="en-US" sz="2800" dirty="0">
              <a:latin typeface="+mj-lt"/>
            </a:endParaRPr>
          </a:p>
        </p:txBody>
      </p:sp>
      <p:sp>
        <p:nvSpPr>
          <p:cNvPr id="5" name="Rectangle 4"/>
          <p:cNvSpPr/>
          <p:nvPr/>
        </p:nvSpPr>
        <p:spPr>
          <a:xfrm>
            <a:off x="304800" y="381000"/>
            <a:ext cx="6592888" cy="584200"/>
          </a:xfrm>
          <a:prstGeom prst="rect">
            <a:avLst/>
          </a:prstGeom>
        </p:spPr>
        <p:txBody>
          <a:bodyPr>
            <a:spAutoFit/>
          </a:bodyPr>
          <a:lstStyle/>
          <a:p>
            <a:pPr eaLnBrk="0" fontAlgn="base" hangingPunct="0">
              <a:spcBef>
                <a:spcPct val="0"/>
              </a:spcBef>
              <a:spcAft>
                <a:spcPct val="0"/>
              </a:spcAft>
              <a:defRPr/>
            </a:pPr>
            <a:r>
              <a:rPr lang="en-US" sz="3200" b="1" dirty="0">
                <a:solidFill>
                  <a:srgbClr val="FFFFFF"/>
                </a:solidFill>
                <a:latin typeface="Lucida Sans"/>
              </a:rPr>
              <a:t>Ride Match: In Planning</a:t>
            </a:r>
          </a:p>
        </p:txBody>
      </p:sp>
      <p:pic>
        <p:nvPicPr>
          <p:cNvPr id="12292" name="Picture 6"/>
          <p:cNvPicPr>
            <a:picLocks noChangeAspect="1"/>
          </p:cNvPicPr>
          <p:nvPr/>
        </p:nvPicPr>
        <p:blipFill>
          <a:blip r:embed="rId2" cstate="print"/>
          <a:srcRect/>
          <a:stretch>
            <a:fillRect/>
          </a:stretch>
        </p:blipFill>
        <p:spPr bwMode="auto">
          <a:xfrm>
            <a:off x="7464425" y="215900"/>
            <a:ext cx="1325563" cy="82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2"/>
                </a:solidFill>
              </a:rPr>
              <a:t>Examples of Transportation Solutions</a:t>
            </a:r>
            <a:endParaRPr lang="en-US" dirty="0">
              <a:solidFill>
                <a:schemeClr val="bg2"/>
              </a:solidFill>
            </a:endParaRPr>
          </a:p>
        </p:txBody>
      </p:sp>
      <p:sp>
        <p:nvSpPr>
          <p:cNvPr id="3" name="Content Placeholder 2"/>
          <p:cNvSpPr>
            <a:spLocks noGrp="1"/>
          </p:cNvSpPr>
          <p:nvPr>
            <p:ph sz="quarter" idx="1"/>
          </p:nvPr>
        </p:nvSpPr>
        <p:spPr>
          <a:xfrm>
            <a:off x="612648" y="1600200"/>
            <a:ext cx="8153400" cy="4876800"/>
          </a:xfrm>
        </p:spPr>
        <p:txBody>
          <a:bodyPr>
            <a:normAutofit fontScale="92500" lnSpcReduction="10000"/>
          </a:bodyPr>
          <a:lstStyle/>
          <a:p>
            <a:pPr lvl="0"/>
            <a:r>
              <a:rPr lang="en-US" dirty="0" smtClean="0"/>
              <a:t>READYBUS – transportation service for seniors &amp; people with disabilities opened up their vehicles in 4 of their 21 towns to allow employment transportation customers to ride alongside the seniors to fill empty seats. </a:t>
            </a:r>
          </a:p>
          <a:p>
            <a:r>
              <a:rPr lang="en-US" dirty="0" err="1" smtClean="0"/>
              <a:t>CrossTown</a:t>
            </a:r>
            <a:r>
              <a:rPr lang="en-US" dirty="0" smtClean="0"/>
              <a:t> Connect – town-led TMA has both employers &amp; towns as members, provides benefits to employees &amp; also joint dispatch for Councils on Aging</a:t>
            </a:r>
          </a:p>
          <a:p>
            <a:pPr lvl="0"/>
            <a:r>
              <a:rPr lang="en-US" dirty="0" smtClean="0"/>
              <a:t>GATRA’s North Plymouth after school public bus service</a:t>
            </a:r>
          </a:p>
          <a:p>
            <a:pPr lvl="0"/>
            <a:r>
              <a:rPr lang="en-US" dirty="0" smtClean="0"/>
              <a:t>GATRA’s public/private partnership with </a:t>
            </a:r>
            <a:r>
              <a:rPr lang="en-US" dirty="0" err="1" smtClean="0"/>
              <a:t>Sensata</a:t>
            </a:r>
            <a:endParaRPr lang="en-US" dirty="0" smtClean="0"/>
          </a:p>
          <a:p>
            <a:r>
              <a:rPr lang="en-US" dirty="0" smtClean="0"/>
              <a:t>Berkshire Rides Vehicle Share Model</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75000"/>
                  </a:schemeClr>
                </a:solidFill>
              </a:rPr>
              <a:t>World Cafe</a:t>
            </a:r>
            <a:endParaRPr lang="en-US" dirty="0">
              <a:solidFill>
                <a:schemeClr val="bg2">
                  <a:lumMod val="75000"/>
                </a:schemeClr>
              </a:solidFill>
            </a:endParaRPr>
          </a:p>
        </p:txBody>
      </p:sp>
      <p:sp>
        <p:nvSpPr>
          <p:cNvPr id="3" name="Content Placeholder 2"/>
          <p:cNvSpPr>
            <a:spLocks noGrp="1"/>
          </p:cNvSpPr>
          <p:nvPr>
            <p:ph sz="quarter" idx="1"/>
          </p:nvPr>
        </p:nvSpPr>
        <p:spPr>
          <a:xfrm>
            <a:off x="533400" y="1600200"/>
            <a:ext cx="8382000" cy="5029200"/>
          </a:xfrm>
        </p:spPr>
        <p:txBody>
          <a:bodyPr>
            <a:normAutofit/>
          </a:bodyPr>
          <a:lstStyle/>
          <a:p>
            <a:r>
              <a:rPr lang="en-US" sz="2800" b="1" dirty="0" smtClean="0"/>
              <a:t>Key Words/Definitions Used in World Café Work</a:t>
            </a:r>
          </a:p>
          <a:p>
            <a:pPr lvl="1"/>
            <a:r>
              <a:rPr lang="en-US" sz="2900" dirty="0" smtClean="0"/>
              <a:t>Social Innovation</a:t>
            </a:r>
          </a:p>
          <a:p>
            <a:pPr lvl="1"/>
            <a:r>
              <a:rPr lang="en-US" sz="2900" dirty="0" smtClean="0"/>
              <a:t>Systems Thinking</a:t>
            </a:r>
          </a:p>
          <a:p>
            <a:pPr lvl="1"/>
            <a:r>
              <a:rPr lang="en-US" sz="2900" dirty="0" smtClean="0"/>
              <a:t>Community of Practice</a:t>
            </a:r>
          </a:p>
          <a:p>
            <a:pPr lvl="1"/>
            <a:r>
              <a:rPr lang="en-US" sz="2900" dirty="0" smtClean="0"/>
              <a:t>Global Citizenship</a:t>
            </a:r>
          </a:p>
          <a:p>
            <a:pPr lvl="1"/>
            <a:r>
              <a:rPr lang="en-US" sz="2900" dirty="0" smtClean="0"/>
              <a:t>Collaborative Inquiry</a:t>
            </a:r>
          </a:p>
          <a:p>
            <a:pPr lvl="1"/>
            <a:r>
              <a:rPr lang="en-US" sz="2900" dirty="0" smtClean="0"/>
              <a:t>Diversity</a:t>
            </a:r>
          </a:p>
          <a:p>
            <a:pPr lvl="1"/>
            <a:r>
              <a:rPr lang="en-US" sz="2900" dirty="0" smtClean="0"/>
              <a:t>Collective Intelligence</a:t>
            </a:r>
            <a:endParaRPr lang="en-US" sz="29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75000"/>
                  </a:schemeClr>
                </a:solidFill>
              </a:rPr>
              <a:t>World Cafe</a:t>
            </a:r>
            <a:endParaRPr lang="en-US" dirty="0"/>
          </a:p>
        </p:txBody>
      </p:sp>
      <p:pic>
        <p:nvPicPr>
          <p:cNvPr id="79874" name="Picture 2" descr="http://www.theworldcafe.com/wp-content/uploads/2015/07/conversational-leadership.jpg"/>
          <p:cNvPicPr>
            <a:picLocks noChangeAspect="1" noChangeArrowheads="1"/>
          </p:cNvPicPr>
          <p:nvPr/>
        </p:nvPicPr>
        <p:blipFill>
          <a:blip r:embed="rId2" cstate="print"/>
          <a:srcRect/>
          <a:stretch>
            <a:fillRect/>
          </a:stretch>
        </p:blipFill>
        <p:spPr bwMode="auto">
          <a:xfrm>
            <a:off x="1828800" y="1752600"/>
            <a:ext cx="5353050" cy="4425188"/>
          </a:xfrm>
          <a:prstGeom prst="rect">
            <a:avLst/>
          </a:prstGeom>
          <a:noFill/>
        </p:spPr>
      </p:pic>
      <p:sp>
        <p:nvSpPr>
          <p:cNvPr id="5" name="TextBox 4"/>
          <p:cNvSpPr txBox="1"/>
          <p:nvPr/>
        </p:nvSpPr>
        <p:spPr>
          <a:xfrm>
            <a:off x="3276600" y="6248400"/>
            <a:ext cx="3429000" cy="369332"/>
          </a:xfrm>
          <a:prstGeom prst="rect">
            <a:avLst/>
          </a:prstGeom>
          <a:noFill/>
        </p:spPr>
        <p:txBody>
          <a:bodyPr wrap="square" rtlCol="0">
            <a:spAutoFit/>
          </a:bodyPr>
          <a:lstStyle/>
          <a:p>
            <a:r>
              <a:rPr lang="en-US" dirty="0" smtClean="0">
                <a:hlinkClick r:id="rId3"/>
              </a:rPr>
              <a:t>www.theworldcafe.com</a:t>
            </a:r>
            <a:r>
              <a:rPr lang="en-US" dirty="0" smtClean="0"/>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75000"/>
                  </a:schemeClr>
                </a:solidFill>
              </a:rPr>
              <a:t>Next Steps &amp; Wrap Up</a:t>
            </a:r>
            <a:endParaRPr lang="en-US" dirty="0">
              <a:solidFill>
                <a:schemeClr val="bg2">
                  <a:lumMod val="75000"/>
                </a:schemeClr>
              </a:solidFill>
            </a:endParaRPr>
          </a:p>
        </p:txBody>
      </p:sp>
      <p:sp>
        <p:nvSpPr>
          <p:cNvPr id="3" name="Content Placeholder 2"/>
          <p:cNvSpPr>
            <a:spLocks noGrp="1"/>
          </p:cNvSpPr>
          <p:nvPr>
            <p:ph sz="quarter" idx="1"/>
          </p:nvPr>
        </p:nvSpPr>
        <p:spPr>
          <a:xfrm>
            <a:off x="612648" y="1600200"/>
            <a:ext cx="8153400" cy="4876800"/>
          </a:xfrm>
        </p:spPr>
        <p:txBody>
          <a:bodyPr>
            <a:normAutofit lnSpcReduction="10000"/>
          </a:bodyPr>
          <a:lstStyle/>
          <a:p>
            <a:r>
              <a:rPr lang="en-US" dirty="0" smtClean="0"/>
              <a:t>We will be taking the ideas, challenges, and barriers that were developed by the groups today and using them to form initiatives and look for new funding opportunities to solve these problems.  </a:t>
            </a:r>
          </a:p>
          <a:p>
            <a:pPr>
              <a:buNone/>
            </a:pPr>
            <a:endParaRPr lang="en-US" dirty="0"/>
          </a:p>
          <a:p>
            <a:pPr>
              <a:buNone/>
            </a:pPr>
            <a:r>
              <a:rPr lang="en-US" dirty="0" smtClean="0"/>
              <a:t>				</a:t>
            </a:r>
            <a:r>
              <a:rPr lang="en-US" sz="3500" b="1" dirty="0" smtClean="0"/>
              <a:t>THANK YOU!</a:t>
            </a:r>
            <a:r>
              <a:rPr lang="en-US" b="1" dirty="0" smtClean="0"/>
              <a:t/>
            </a:r>
            <a:br>
              <a:rPr lang="en-US" b="1" dirty="0" smtClean="0"/>
            </a:br>
            <a:endParaRPr lang="en-US" sz="4000" b="1" dirty="0" smtClean="0"/>
          </a:p>
          <a:p>
            <a:pPr>
              <a:buNone/>
            </a:pPr>
            <a:r>
              <a:rPr lang="en-US" dirty="0" smtClean="0"/>
              <a:t>Julie Boren, Co-Chair, julie.boren@state.ma.us </a:t>
            </a:r>
          </a:p>
          <a:p>
            <a:pPr>
              <a:buNone/>
            </a:pPr>
            <a:r>
              <a:rPr lang="en-US" dirty="0" smtClean="0"/>
              <a:t>Angie Azevedo, Co-Chair, aazevedo@srpedd.org</a:t>
            </a:r>
          </a:p>
          <a:p>
            <a:pPr>
              <a:buNone/>
            </a:pPr>
            <a:r>
              <a:rPr lang="en-US" dirty="0" smtClean="0"/>
              <a:t>Mary Basilone, Secretary, mbasilone@gatra.org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75000"/>
                  </a:schemeClr>
                </a:solidFill>
              </a:rPr>
              <a:t>Understanding the Challenges</a:t>
            </a:r>
            <a:endParaRPr lang="en-US" dirty="0">
              <a:solidFill>
                <a:schemeClr val="bg2">
                  <a:lumMod val="75000"/>
                </a:schemeClr>
              </a:solidFill>
            </a:endParaRPr>
          </a:p>
        </p:txBody>
      </p:sp>
      <p:sp>
        <p:nvSpPr>
          <p:cNvPr id="3" name="Content Placeholder 2"/>
          <p:cNvSpPr>
            <a:spLocks noGrp="1"/>
          </p:cNvSpPr>
          <p:nvPr>
            <p:ph sz="quarter" idx="1"/>
          </p:nvPr>
        </p:nvSpPr>
        <p:spPr>
          <a:xfrm>
            <a:off x="612648" y="1600200"/>
            <a:ext cx="8153400" cy="5105400"/>
          </a:xfrm>
        </p:spPr>
        <p:txBody>
          <a:bodyPr>
            <a:normAutofit lnSpcReduction="10000"/>
          </a:bodyPr>
          <a:lstStyle/>
          <a:p>
            <a:r>
              <a:rPr lang="en-US" dirty="0" smtClean="0"/>
              <a:t>Coordinated Human Service Transportation Plan</a:t>
            </a:r>
          </a:p>
          <a:p>
            <a:pPr lvl="1"/>
            <a:r>
              <a:rPr lang="en-US" dirty="0" smtClean="0"/>
              <a:t>Updated in 2014</a:t>
            </a:r>
          </a:p>
          <a:p>
            <a:pPr lvl="1"/>
            <a:r>
              <a:rPr lang="en-US" dirty="0" smtClean="0"/>
              <a:t>Identified Service Gaps and Regional Needs</a:t>
            </a:r>
          </a:p>
          <a:p>
            <a:pPr lvl="2"/>
            <a:r>
              <a:rPr lang="en-US" dirty="0" smtClean="0"/>
              <a:t>GATRA/SRTA Connection</a:t>
            </a:r>
          </a:p>
          <a:p>
            <a:pPr lvl="2"/>
            <a:r>
              <a:rPr lang="en-US" dirty="0" smtClean="0"/>
              <a:t>Increased access to Bristol, Massasoit, and Cape Cod Community Colleges and Bridgewater State University</a:t>
            </a:r>
          </a:p>
          <a:p>
            <a:pPr lvl="2"/>
            <a:r>
              <a:rPr lang="en-US" dirty="0" smtClean="0"/>
              <a:t>Boston Hospitals/Veterans Hospitals</a:t>
            </a:r>
          </a:p>
          <a:p>
            <a:pPr lvl="2"/>
            <a:r>
              <a:rPr lang="en-US" dirty="0" smtClean="0"/>
              <a:t>Intercity Connections</a:t>
            </a:r>
          </a:p>
          <a:p>
            <a:pPr lvl="3"/>
            <a:r>
              <a:rPr lang="en-US" dirty="0" smtClean="0"/>
              <a:t>Taunton and Brockton</a:t>
            </a:r>
          </a:p>
          <a:p>
            <a:pPr lvl="3"/>
            <a:r>
              <a:rPr lang="en-US" dirty="0" smtClean="0"/>
              <a:t>Taunton and Fall River</a:t>
            </a:r>
          </a:p>
          <a:p>
            <a:pPr lvl="3"/>
            <a:r>
              <a:rPr lang="en-US" dirty="0" smtClean="0"/>
              <a:t>Attleboro and Fall River</a:t>
            </a:r>
          </a:p>
          <a:p>
            <a:pPr lvl="3"/>
            <a:r>
              <a:rPr lang="en-US" dirty="0" smtClean="0"/>
              <a:t>Wareham and New Bedford</a:t>
            </a:r>
          </a:p>
          <a:p>
            <a:pPr lvl="3"/>
            <a:r>
              <a:rPr lang="en-US" dirty="0" smtClean="0"/>
              <a:t>New Bedford and Taunton</a:t>
            </a:r>
          </a:p>
          <a:p>
            <a:pPr lvl="3"/>
            <a:endParaRPr lang="en-US" dirty="0" smtClean="0"/>
          </a:p>
          <a:p>
            <a:pPr lvl="2"/>
            <a:endParaRPr lang="en-US" dirty="0" smtClean="0"/>
          </a:p>
          <a:p>
            <a:pPr lvl="2"/>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Understanding the Challenges</a:t>
            </a:r>
            <a:endParaRPr lang="en-US" dirty="0">
              <a:solidFill>
                <a:schemeClr val="bg2"/>
              </a:solidFill>
            </a:endParaRPr>
          </a:p>
        </p:txBody>
      </p:sp>
      <p:sp>
        <p:nvSpPr>
          <p:cNvPr id="3" name="Content Placeholder 2"/>
          <p:cNvSpPr>
            <a:spLocks noGrp="1"/>
          </p:cNvSpPr>
          <p:nvPr>
            <p:ph sz="quarter" idx="1"/>
          </p:nvPr>
        </p:nvSpPr>
        <p:spPr/>
        <p:txBody>
          <a:bodyPr/>
          <a:lstStyle/>
          <a:p>
            <a:r>
              <a:rPr lang="en-US" dirty="0" smtClean="0"/>
              <a:t>Residential Transit Orientation Index (RTOI)</a:t>
            </a:r>
          </a:p>
          <a:p>
            <a:pPr lvl="1"/>
            <a:r>
              <a:rPr lang="en-US" dirty="0" smtClean="0"/>
              <a:t>Uses:</a:t>
            </a:r>
          </a:p>
          <a:p>
            <a:pPr lvl="2"/>
            <a:r>
              <a:rPr lang="en-US" dirty="0" smtClean="0"/>
              <a:t>Population Density</a:t>
            </a:r>
          </a:p>
          <a:p>
            <a:pPr lvl="2"/>
            <a:r>
              <a:rPr lang="en-US" dirty="0" smtClean="0"/>
              <a:t>Age, 6-19yrs</a:t>
            </a:r>
          </a:p>
          <a:p>
            <a:pPr lvl="2"/>
            <a:r>
              <a:rPr lang="en-US" dirty="0" smtClean="0"/>
              <a:t>Age, 60+</a:t>
            </a:r>
          </a:p>
          <a:p>
            <a:pPr lvl="2"/>
            <a:r>
              <a:rPr lang="en-US" dirty="0" smtClean="0"/>
              <a:t>Income less than $25,000/year</a:t>
            </a:r>
          </a:p>
          <a:p>
            <a:pPr lvl="2"/>
            <a:r>
              <a:rPr lang="en-US" dirty="0" smtClean="0"/>
              <a:t>Households with Zero Vehicles </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114521"/>
          <a:ext cx="9220200" cy="7124921"/>
        </p:xfrm>
        <a:graphic>
          <a:graphicData uri="http://schemas.openxmlformats.org/presentationml/2006/ole">
            <mc:AlternateContent xmlns:mc="http://schemas.openxmlformats.org/markup-compatibility/2006">
              <mc:Choice xmlns:v="urn:schemas-microsoft-com:vml" Requires="v">
                <p:oleObj spid="_x0000_s5123" name="Acrobat Document" r:id="rId3" imgW="6035040" imgH="4663440" progId="AcroExch.Document.7">
                  <p:embed/>
                </p:oleObj>
              </mc:Choice>
              <mc:Fallback>
                <p:oleObj name="Acrobat Document" r:id="rId3" imgW="6035040" imgH="466344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521"/>
                        <a:ext cx="9220200" cy="712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2700" y="-123826"/>
          <a:ext cx="9232900" cy="7134226"/>
        </p:xfrm>
        <a:graphic>
          <a:graphicData uri="http://schemas.openxmlformats.org/presentationml/2006/ole">
            <mc:AlternateContent xmlns:mc="http://schemas.openxmlformats.org/markup-compatibility/2006">
              <mc:Choice xmlns:v="urn:schemas-microsoft-com:vml" Requires="v">
                <p:oleObj spid="_x0000_s6147" name="Acrobat Document" r:id="rId3" imgW="6035040" imgH="4663440" progId="AcroExch.Document.7">
                  <p:embed/>
                </p:oleObj>
              </mc:Choice>
              <mc:Fallback>
                <p:oleObj name="Acrobat Document" r:id="rId3" imgW="6035040" imgH="466344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123826"/>
                        <a:ext cx="9232900" cy="713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Median">
  <a:themeElements>
    <a:clrScheme name="Custom 12">
      <a:dk1>
        <a:sysClr val="windowText" lastClr="000000"/>
      </a:dk1>
      <a:lt1>
        <a:sysClr val="window" lastClr="FFFFFF"/>
      </a:lt1>
      <a:dk2>
        <a:srgbClr val="FFFFFF"/>
      </a:dk2>
      <a:lt2>
        <a:srgbClr val="000000"/>
      </a:lt2>
      <a:accent1>
        <a:srgbClr val="00B050"/>
      </a:accent1>
      <a:accent2>
        <a:srgbClr val="0070C0"/>
      </a:accent2>
      <a:accent3>
        <a:srgbClr val="A04DA3"/>
      </a:accent3>
      <a:accent4>
        <a:srgbClr val="C4652D"/>
      </a:accent4>
      <a:accent5>
        <a:srgbClr val="8B5D3D"/>
      </a:accent5>
      <a:accent6>
        <a:srgbClr val="5C92B5"/>
      </a:accent6>
      <a:hlink>
        <a:srgbClr val="67AFBD"/>
      </a:hlink>
      <a:folHlink>
        <a:srgbClr val="C2A87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rigin">
  <a:themeElements>
    <a:clrScheme name="Custom 1">
      <a:dk1>
        <a:srgbClr val="017DC3"/>
      </a:dk1>
      <a:lt1>
        <a:srgbClr val="FFFFFF"/>
      </a:lt1>
      <a:dk2>
        <a:srgbClr val="FFFFFF"/>
      </a:dk2>
      <a:lt2>
        <a:srgbClr val="FFFFFF"/>
      </a:lt2>
      <a:accent1>
        <a:srgbClr val="017DC3"/>
      </a:accent1>
      <a:accent2>
        <a:srgbClr val="4AAA3F"/>
      </a:accent2>
      <a:accent3>
        <a:srgbClr val="017DC3"/>
      </a:accent3>
      <a:accent4>
        <a:srgbClr val="4AAA3F"/>
      </a:accent4>
      <a:accent5>
        <a:srgbClr val="017DC3"/>
      </a:accent5>
      <a:accent6>
        <a:srgbClr val="4AAA3F"/>
      </a:accent6>
      <a:hlink>
        <a:srgbClr val="017DC3"/>
      </a:hlink>
      <a:folHlink>
        <a:srgbClr val="00800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Stream">
  <a:themeElements>
    <a:clrScheme name="Stream 11">
      <a:dk1>
        <a:srgbClr val="000514"/>
      </a:dk1>
      <a:lt1>
        <a:srgbClr val="FFFFFF"/>
      </a:lt1>
      <a:dk2>
        <a:srgbClr val="0033CC"/>
      </a:dk2>
      <a:lt2>
        <a:srgbClr val="E5E5FF"/>
      </a:lt2>
      <a:accent1>
        <a:srgbClr val="0099CC"/>
      </a:accent1>
      <a:accent2>
        <a:srgbClr val="FFFFFF"/>
      </a:accent2>
      <a:accent3>
        <a:srgbClr val="AAADE2"/>
      </a:accent3>
      <a:accent4>
        <a:srgbClr val="DADADA"/>
      </a:accent4>
      <a:accent5>
        <a:srgbClr val="AACAE2"/>
      </a:accent5>
      <a:accent6>
        <a:srgbClr val="E7E7E7"/>
      </a:accent6>
      <a:hlink>
        <a:srgbClr val="FF9900"/>
      </a:hlink>
      <a:folHlink>
        <a:srgbClr val="FFFFCC"/>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
      <a:clrScheme name="Stream 10">
        <a:dk1>
          <a:srgbClr val="000514"/>
        </a:dk1>
        <a:lt1>
          <a:srgbClr val="FFFFFF"/>
        </a:lt1>
        <a:dk2>
          <a:srgbClr val="0033CC"/>
        </a:dk2>
        <a:lt2>
          <a:srgbClr val="E5E5FF"/>
        </a:lt2>
        <a:accent1>
          <a:srgbClr val="0099CC"/>
        </a:accent1>
        <a:accent2>
          <a:srgbClr val="73BFF3"/>
        </a:accent2>
        <a:accent3>
          <a:srgbClr val="AAADE2"/>
        </a:accent3>
        <a:accent4>
          <a:srgbClr val="DADADA"/>
        </a:accent4>
        <a:accent5>
          <a:srgbClr val="AACAE2"/>
        </a:accent5>
        <a:accent6>
          <a:srgbClr val="68ADDC"/>
        </a:accent6>
        <a:hlink>
          <a:srgbClr val="FF9900"/>
        </a:hlink>
        <a:folHlink>
          <a:srgbClr val="FFFFCC"/>
        </a:folHlink>
      </a:clrScheme>
      <a:clrMap bg1="dk2" tx1="lt1" bg2="dk1" tx2="lt2" accent1="accent1" accent2="accent2" accent3="accent3" accent4="accent4" accent5="accent5" accent6="accent6" hlink="hlink" folHlink="folHlink"/>
    </a:extraClrScheme>
    <a:extraClrScheme>
      <a:clrScheme name="Stream 11">
        <a:dk1>
          <a:srgbClr val="000514"/>
        </a:dk1>
        <a:lt1>
          <a:srgbClr val="FFFFFF"/>
        </a:lt1>
        <a:dk2>
          <a:srgbClr val="0033CC"/>
        </a:dk2>
        <a:lt2>
          <a:srgbClr val="E5E5FF"/>
        </a:lt2>
        <a:accent1>
          <a:srgbClr val="0099CC"/>
        </a:accent1>
        <a:accent2>
          <a:srgbClr val="FFFFFF"/>
        </a:accent2>
        <a:accent3>
          <a:srgbClr val="AAADE2"/>
        </a:accent3>
        <a:accent4>
          <a:srgbClr val="DADADA"/>
        </a:accent4>
        <a:accent5>
          <a:srgbClr val="AACAE2"/>
        </a:accent5>
        <a:accent6>
          <a:srgbClr val="E7E7E7"/>
        </a:accent6>
        <a:hlink>
          <a:srgbClr val="FF99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1872</TotalTime>
  <Words>2119</Words>
  <Application>Microsoft Office PowerPoint</Application>
  <PresentationFormat>On-screen Show (4:3)</PresentationFormat>
  <Paragraphs>405</Paragraphs>
  <Slides>59</Slides>
  <Notes>24</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59</vt:i4>
      </vt:variant>
    </vt:vector>
  </HeadingPairs>
  <TitlesOfParts>
    <vt:vector size="64" baseType="lpstr">
      <vt:lpstr>Median</vt:lpstr>
      <vt:lpstr>Origin</vt:lpstr>
      <vt:lpstr>Stream</vt:lpstr>
      <vt:lpstr>Acrobat Document</vt:lpstr>
      <vt:lpstr>Image</vt:lpstr>
      <vt:lpstr>PowerPoint Presentation</vt:lpstr>
      <vt:lpstr>Who We Are</vt:lpstr>
      <vt:lpstr>What We Do</vt:lpstr>
      <vt:lpstr>Senator Michael Rodrigues</vt:lpstr>
      <vt:lpstr>Understanding the Challenges</vt:lpstr>
      <vt:lpstr>Understanding the Challenges</vt:lpstr>
      <vt:lpstr>Understanding the Challenges</vt:lpstr>
      <vt:lpstr>PowerPoint Presentation</vt:lpstr>
      <vt:lpstr>PowerPoint Presentation</vt:lpstr>
      <vt:lpstr>Unmet Transportation Needs Survey</vt:lpstr>
      <vt:lpstr>Unmet Transportation Needs Survey</vt:lpstr>
      <vt:lpstr>Unmet Transportation Needs Survey</vt:lpstr>
      <vt:lpstr>Unmet Transportation Needs Survey</vt:lpstr>
      <vt:lpstr>Unmet Transportation Needs Survey</vt:lpstr>
      <vt:lpstr>Unmet Transportation Needs Survey</vt:lpstr>
      <vt:lpstr>Unmet Transportation Needs Survey</vt:lpstr>
      <vt:lpstr>Unmet Transportation Needs Survey</vt:lpstr>
      <vt:lpstr>Unmet Transportation Needs Survey</vt:lpstr>
      <vt:lpstr>Unmet Transportation Needs Survey</vt:lpstr>
      <vt:lpstr>Unmet Transportation Needs Survey</vt:lpstr>
      <vt:lpstr>Ways to Work and School: Transportation Options 2015</vt:lpstr>
      <vt:lpstr>Encouraging Mode Shift</vt:lpstr>
      <vt:lpstr>MassRIDES Outreach</vt:lpstr>
      <vt:lpstr>Policies &amp; Initiatives</vt:lpstr>
      <vt:lpstr>Special Promotions</vt:lpstr>
      <vt:lpstr>MassRIDES Programs</vt:lpstr>
      <vt:lpstr>MassRIDES Programs</vt:lpstr>
      <vt:lpstr>NuRide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NuRide</vt:lpstr>
      <vt:lpstr>PowerPoint Presentation</vt:lpstr>
      <vt:lpstr>PowerPoint Presentation</vt:lpstr>
      <vt:lpstr>PowerPoint Presentation</vt:lpstr>
      <vt:lpstr>PowerPoint Presentation</vt:lpstr>
      <vt:lpstr>NuRide</vt:lpstr>
      <vt:lpstr>PowerPoint Presentation</vt:lpstr>
      <vt:lpstr>PowerPoint Presentation</vt:lpstr>
      <vt:lpstr>Adam Blye Adam.Blye@dot.state.ma.us 857-368-8640 </vt:lpstr>
      <vt:lpstr>RIDE MATCH  www.massridematch.org</vt:lpstr>
      <vt:lpstr>PowerPoint Presentation</vt:lpstr>
      <vt:lpstr>PowerPoint Presentation</vt:lpstr>
      <vt:lpstr>PowerPoint Presentation</vt:lpstr>
      <vt:lpstr>PowerPoint Presentation</vt:lpstr>
      <vt:lpstr>PowerPoint Presentation</vt:lpstr>
      <vt:lpstr>PowerPoint Presentation</vt:lpstr>
      <vt:lpstr>Google Analytics Map of Ride Match Searches by Location</vt:lpstr>
      <vt:lpstr>Searches by Location and Results (09/01/15 – 11/10/15)</vt:lpstr>
      <vt:lpstr>PowerPoint Presentation</vt:lpstr>
      <vt:lpstr>Examples of Transportation Solutions</vt:lpstr>
      <vt:lpstr>World Cafe</vt:lpstr>
      <vt:lpstr>World Cafe</vt:lpstr>
      <vt:lpstr>Next Steps &amp; Wrap Up</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aazevedo</dc:creator>
  <cp:lastModifiedBy>Basilone, Mary</cp:lastModifiedBy>
  <cp:revision>111</cp:revision>
  <dcterms:created xsi:type="dcterms:W3CDTF">2015-11-03T13:17:17Z</dcterms:created>
  <dcterms:modified xsi:type="dcterms:W3CDTF">2015-11-23T14:08:30Z</dcterms:modified>
</cp:coreProperties>
</file>